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4"/>
  </p:sldMasterIdLst>
  <p:notesMasterIdLst>
    <p:notesMasterId r:id="rId48"/>
  </p:notesMasterIdLst>
  <p:handoutMasterIdLst>
    <p:handoutMasterId r:id="rId49"/>
  </p:handoutMasterIdLst>
  <p:sldIdLst>
    <p:sldId id="321" r:id="rId5"/>
    <p:sldId id="322" r:id="rId6"/>
    <p:sldId id="342" r:id="rId7"/>
    <p:sldId id="316" r:id="rId8"/>
    <p:sldId id="351" r:id="rId9"/>
    <p:sldId id="324" r:id="rId10"/>
    <p:sldId id="320" r:id="rId11"/>
    <p:sldId id="325" r:id="rId12"/>
    <p:sldId id="326" r:id="rId13"/>
    <p:sldId id="265" r:id="rId14"/>
    <p:sldId id="354" r:id="rId15"/>
    <p:sldId id="343" r:id="rId16"/>
    <p:sldId id="355" r:id="rId17"/>
    <p:sldId id="327" r:id="rId18"/>
    <p:sldId id="318" r:id="rId19"/>
    <p:sldId id="328" r:id="rId20"/>
    <p:sldId id="358" r:id="rId21"/>
    <p:sldId id="329" r:id="rId22"/>
    <p:sldId id="356" r:id="rId23"/>
    <p:sldId id="357" r:id="rId24"/>
    <p:sldId id="330" r:id="rId25"/>
    <p:sldId id="312" r:id="rId26"/>
    <p:sldId id="331" r:id="rId27"/>
    <p:sldId id="359" r:id="rId28"/>
    <p:sldId id="332" r:id="rId29"/>
    <p:sldId id="362" r:id="rId30"/>
    <p:sldId id="360" r:id="rId31"/>
    <p:sldId id="361" r:id="rId32"/>
    <p:sldId id="333" r:id="rId33"/>
    <p:sldId id="334" r:id="rId34"/>
    <p:sldId id="366" r:id="rId35"/>
    <p:sldId id="335" r:id="rId36"/>
    <p:sldId id="363" r:id="rId37"/>
    <p:sldId id="365" r:id="rId38"/>
    <p:sldId id="352" r:id="rId39"/>
    <p:sldId id="349" r:id="rId40"/>
    <p:sldId id="336" r:id="rId41"/>
    <p:sldId id="337" r:id="rId42"/>
    <p:sldId id="338" r:id="rId43"/>
    <p:sldId id="339" r:id="rId44"/>
    <p:sldId id="340" r:id="rId45"/>
    <p:sldId id="341" r:id="rId46"/>
    <p:sldId id="311" r:id="rId47"/>
  </p:sldIdLst>
  <p:sldSz cx="12188825" cy="6858000"/>
  <p:notesSz cx="6858000" cy="9144000"/>
  <p:custDataLst>
    <p:tags r:id="rId50"/>
  </p:custDataLst>
  <p:defaultTextStyle>
    <a:defPPr rtl="0"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pos="3839" userDrawn="1">
          <p15:clr>
            <a:srgbClr val="A4A3A4"/>
          </p15:clr>
        </p15:guide>
        <p15:guide id="2" orient="horz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736" autoAdjust="0"/>
    <p:restoredTop sz="94629" autoAdjust="0"/>
  </p:normalViewPr>
  <p:slideViewPr>
    <p:cSldViewPr showGuides="1">
      <p:cViewPr varScale="1">
        <p:scale>
          <a:sx n="117" d="100"/>
          <a:sy n="117" d="100"/>
        </p:scale>
        <p:origin x="-540" y="-102"/>
      </p:cViewPr>
      <p:guideLst>
        <p:guide orient="horz" pos="2160"/>
        <p:guide pos="3839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howGuides="1">
      <p:cViewPr varScale="1">
        <p:scale>
          <a:sx n="90" d="100"/>
          <a:sy n="90" d="100"/>
        </p:scale>
        <p:origin x="3774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50" Type="http://schemas.openxmlformats.org/officeDocument/2006/relationships/tags" Target="tags/tag1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theme" Target="theme/theme1.xml"/><Relationship Id="rId5" Type="http://schemas.openxmlformats.org/officeDocument/2006/relationships/slide" Target="slides/slid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notesMaster" Target="notesMasters/notesMaster1.xml"/><Relationship Id="rId8" Type="http://schemas.openxmlformats.org/officeDocument/2006/relationships/slide" Target="slides/slide4.xml"/><Relationship Id="rId51" Type="http://schemas.openxmlformats.org/officeDocument/2006/relationships/presProps" Target="presProps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верхнего колонтитула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/>
            </a:lvl1pPr>
          </a:lstStyle>
          <a:p>
            <a:pPr rtl="0"/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/>
            </a:lvl1pPr>
          </a:lstStyle>
          <a:p>
            <a:pPr algn="r" rtl="0"/>
            <a:fld id="{868A5074-CE0D-4554-A997-CC9160940530}" type="datetime1">
              <a:rPr lang="ru-RU" smtClean="0"/>
              <a:pPr algn="r" rtl="0"/>
              <a:t>18.05.2020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/>
            </a:lvl1pPr>
          </a:lstStyle>
          <a:p>
            <a:pPr rtl="0"/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/>
            </a:lvl1pPr>
          </a:lstStyle>
          <a:p>
            <a:pPr algn="r" rtl="0"/>
            <a:fld id="{D9F912AB-2776-42F2-A957-313FC7EFEDB9}" type="slidenum">
              <a:rPr lang="ru-RU" smtClean="0"/>
              <a:pPr algn="r" rtl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3206574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верхнего колонтитула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/>
            </a:lvl1pPr>
          </a:lstStyle>
          <a:p>
            <a:pPr rtl="0"/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rtl="0">
              <a:defRPr sz="1200"/>
            </a:lvl1pPr>
          </a:lstStyle>
          <a:p>
            <a:fld id="{4AE0CC78-488A-4892-9E55-EA2E7FA7AD95}" type="datetime1">
              <a:rPr lang="ru-RU" smtClean="0"/>
              <a:pPr/>
              <a:t>18.05.2020</a:t>
            </a:fld>
            <a:endParaRPr lang="ru-RU" dirty="0"/>
          </a:p>
        </p:txBody>
      </p:sp>
      <p:sp>
        <p:nvSpPr>
          <p:cNvPr id="4" name="Образ слайда 3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ru-RU" dirty="0"/>
          </a:p>
        </p:txBody>
      </p:sp>
      <p:sp>
        <p:nvSpPr>
          <p:cNvPr id="5" name="Заполнитель заметок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ru-RU" dirty="0" smtClean="0"/>
              <a:t>Образец текста</a:t>
            </a:r>
          </a:p>
          <a:p>
            <a:pPr lvl="1" rtl="0"/>
            <a:r>
              <a:rPr lang="ru-RU" dirty="0" smtClean="0"/>
              <a:t>Второй уровень</a:t>
            </a:r>
          </a:p>
          <a:p>
            <a:pPr lvl="2" rtl="0"/>
            <a:r>
              <a:rPr lang="ru-RU" dirty="0" smtClean="0"/>
              <a:t>Третий уровень</a:t>
            </a:r>
          </a:p>
          <a:p>
            <a:pPr lvl="3" rtl="0"/>
            <a:r>
              <a:rPr lang="ru-RU" dirty="0" smtClean="0"/>
              <a:t>Четвертый уровень</a:t>
            </a:r>
          </a:p>
          <a:p>
            <a:pPr lvl="4" rtl="0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6" name="Заполнитель нижнего колонтитула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/>
            </a:lvl1pPr>
          </a:lstStyle>
          <a:p>
            <a:pPr rtl="0"/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rtl="0">
              <a:defRPr sz="1200"/>
            </a:lvl1pPr>
          </a:lstStyle>
          <a:p>
            <a:fld id="{F93199CD-3E1B-4AE6-990F-76F925F5EA9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765798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65214" y="1828800"/>
            <a:ext cx="8229600" cy="2895600"/>
          </a:xfrm>
        </p:spPr>
        <p:txBody>
          <a:bodyPr rtlCol="0" anchor="b">
            <a:normAutofit/>
          </a:bodyPr>
          <a:lstStyle>
            <a:lvl1pPr algn="l" rtl="0">
              <a:lnSpc>
                <a:spcPct val="80000"/>
              </a:lnSpc>
              <a:defRPr sz="6600">
                <a:solidFill>
                  <a:schemeClr val="tx1"/>
                </a:solidFill>
              </a:defRPr>
            </a:lvl1pPr>
          </a:lstStyle>
          <a:p>
            <a:pPr rtl="0"/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65213" y="4800600"/>
            <a:ext cx="8229600" cy="1219200"/>
          </a:xfrm>
        </p:spPr>
        <p:txBody>
          <a:bodyPr rtlCol="0">
            <a:normAutofit/>
          </a:bodyPr>
          <a:lstStyle>
            <a:lvl1pPr marL="0" indent="0" algn="l" rtl="0">
              <a:spcBef>
                <a:spcPts val="0"/>
              </a:spcBef>
              <a:buNone/>
              <a:defRPr sz="2000" cap="all" spc="200" baseline="0">
                <a:solidFill>
                  <a:schemeClr val="accent1"/>
                </a:solidFill>
              </a:defRPr>
            </a:lvl1pPr>
            <a:lvl2pPr marL="457200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rtl="0"/>
            <a:r>
              <a:rPr lang="ru-RU" smtClean="0"/>
              <a:t>Образец подзаголовка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49990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 rtl="0">
              <a:defRPr/>
            </a:lvl1pPr>
          </a:lstStyle>
          <a:p>
            <a:pPr rtl="0"/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 rtlCol="0"/>
          <a:lstStyle/>
          <a:p>
            <a:pPr lvl="0" rtl="0"/>
            <a:r>
              <a:rPr lang="ru-RU" smtClean="0"/>
              <a:t>Образец текста</a:t>
            </a:r>
          </a:p>
          <a:p>
            <a:pPr lvl="1" rtl="0"/>
            <a:r>
              <a:rPr lang="ru-RU" smtClean="0"/>
              <a:t>Второй уровень</a:t>
            </a:r>
          </a:p>
          <a:p>
            <a:pPr lvl="2" rtl="0"/>
            <a:r>
              <a:rPr lang="ru-RU" smtClean="0"/>
              <a:t>Третий уровень</a:t>
            </a:r>
          </a:p>
          <a:p>
            <a:pPr lvl="3" rtl="0"/>
            <a:r>
              <a:rPr lang="ru-RU" smtClean="0"/>
              <a:t>Четвертый уровень</a:t>
            </a:r>
          </a:p>
          <a:p>
            <a:pPr lvl="4" rtl="0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1A680347-8CB2-4BC6-9CD2-ABDD556782DE}" type="datetime1">
              <a:rPr lang="ru-RU" smtClean="0"/>
              <a:pPr/>
              <a:t>18.05.2020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2A013F82-EE5E-44EE-A61D-E31C6657F26F}" type="slidenum">
              <a:rPr lang="ru-RU" smtClean="0"/>
              <a:pPr rtl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600953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9142412" y="381001"/>
            <a:ext cx="1524001" cy="5638800"/>
          </a:xfrm>
        </p:spPr>
        <p:txBody>
          <a:bodyPr vert="eaVert" rtlCol="0"/>
          <a:lstStyle>
            <a:lvl1pPr rtl="0">
              <a:defRPr/>
            </a:lvl1pPr>
          </a:lstStyle>
          <a:p>
            <a:pPr rtl="0"/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522412" y="381001"/>
            <a:ext cx="7391399" cy="5638800"/>
          </a:xfrm>
        </p:spPr>
        <p:txBody>
          <a:bodyPr vert="eaVert" rtlCol="0"/>
          <a:lstStyle/>
          <a:p>
            <a:pPr lvl="0" rtl="0"/>
            <a:r>
              <a:rPr lang="ru-RU" smtClean="0"/>
              <a:t>Образец текста</a:t>
            </a:r>
          </a:p>
          <a:p>
            <a:pPr lvl="1" rtl="0"/>
            <a:r>
              <a:rPr lang="ru-RU" smtClean="0"/>
              <a:t>Второй уровень</a:t>
            </a:r>
          </a:p>
          <a:p>
            <a:pPr lvl="2" rtl="0"/>
            <a:r>
              <a:rPr lang="ru-RU" smtClean="0"/>
              <a:t>Третий уровень</a:t>
            </a:r>
          </a:p>
          <a:p>
            <a:pPr lvl="3" rtl="0"/>
            <a:r>
              <a:rPr lang="ru-RU" smtClean="0"/>
              <a:t>Четвертый уровень</a:t>
            </a:r>
          </a:p>
          <a:p>
            <a:pPr lvl="4" rtl="0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29032FF7-F906-4C17-885C-6356C5B13C33}" type="datetime1">
              <a:rPr lang="ru-RU" smtClean="0"/>
              <a:pPr/>
              <a:t>18.05.2020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2A013F82-EE5E-44EE-A61D-E31C6657F26F}" type="slidenum">
              <a:rPr lang="ru-RU" smtClean="0"/>
              <a:pPr rtl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790354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 rtl="0">
              <a:defRPr/>
            </a:lvl1pPr>
          </a:lstStyle>
          <a:p>
            <a:pPr rtl="0"/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 rtlCol="0"/>
          <a:lstStyle>
            <a:lvl5pPr algn="l" rtl="0">
              <a:defRPr/>
            </a:lvl5pPr>
            <a:lvl6pPr algn="l" rtl="0">
              <a:defRPr/>
            </a:lvl6pPr>
          </a:lstStyle>
          <a:p>
            <a:pPr lvl="0" rtl="0"/>
            <a:r>
              <a:rPr lang="ru-RU" smtClean="0"/>
              <a:t>Образец текста</a:t>
            </a:r>
          </a:p>
          <a:p>
            <a:pPr lvl="1" rtl="0"/>
            <a:r>
              <a:rPr lang="ru-RU" smtClean="0"/>
              <a:t>Второй уровень</a:t>
            </a:r>
          </a:p>
          <a:p>
            <a:pPr lvl="2" rtl="0"/>
            <a:r>
              <a:rPr lang="ru-RU" smtClean="0"/>
              <a:t>Третий уровень</a:t>
            </a:r>
          </a:p>
          <a:p>
            <a:pPr lvl="3" rtl="0"/>
            <a:r>
              <a:rPr lang="ru-RU" smtClean="0"/>
              <a:t>Четвертый уровень</a:t>
            </a:r>
          </a:p>
          <a:p>
            <a:pPr lvl="4" rtl="0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8E08C5DC-7690-41E4-921F-0CCD86F95B69}" type="datetime1">
              <a:rPr lang="ru-RU" smtClean="0"/>
              <a:pPr/>
              <a:t>18.05.2020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2A013F82-EE5E-44EE-A61D-E31C6657F26F}" type="slidenum">
              <a:rPr lang="ru-RU" smtClean="0"/>
              <a:pPr rtl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38254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59614" y="2514600"/>
            <a:ext cx="8692399" cy="2819400"/>
          </a:xfrm>
        </p:spPr>
        <p:txBody>
          <a:bodyPr rtlCol="0" anchor="b">
            <a:normAutofit/>
          </a:bodyPr>
          <a:lstStyle>
            <a:lvl1pPr algn="l" rtl="0">
              <a:lnSpc>
                <a:spcPct val="80000"/>
              </a:lnSpc>
              <a:defRPr sz="4800" b="0" cap="none" baseline="0"/>
            </a:lvl1pPr>
          </a:lstStyle>
          <a:p>
            <a:pPr rtl="0"/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Замещающий текст 2"/>
          <p:cNvSpPr>
            <a:spLocks noGrp="1"/>
          </p:cNvSpPr>
          <p:nvPr>
            <p:ph type="body" idx="1"/>
          </p:nvPr>
        </p:nvSpPr>
        <p:spPr>
          <a:xfrm>
            <a:off x="1065213" y="5410200"/>
            <a:ext cx="8687333" cy="609601"/>
          </a:xfrm>
        </p:spPr>
        <p:txBody>
          <a:bodyPr rtlCol="0" anchor="t">
            <a:normAutofit/>
          </a:bodyPr>
          <a:lstStyle>
            <a:lvl1pPr marL="0" indent="0" algn="l" rtl="0">
              <a:spcBef>
                <a:spcPts val="0"/>
              </a:spcBef>
              <a:buNone/>
              <a:defRPr sz="2000" cap="all" spc="200" baseline="0">
                <a:solidFill>
                  <a:schemeClr val="accent1"/>
                </a:solidFill>
              </a:defRPr>
            </a:lvl1pPr>
            <a:lvl2pPr marL="457200" indent="0" algn="l" rtl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l" rtl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l" rtl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l" rtl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l" rtl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l" rtl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l" rtl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l" rtl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F175A814-E90F-481F-9D66-10F3829730B9}" type="datetime1">
              <a:rPr lang="ru-RU" smtClean="0"/>
              <a:pPr/>
              <a:t>18.05.2020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2A013F82-EE5E-44EE-A61D-E31C6657F26F}" type="slidenum">
              <a:rPr lang="ru-RU" smtClean="0"/>
              <a:pPr rtl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618133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 rtl="0">
              <a:defRPr/>
            </a:lvl1pPr>
          </a:lstStyle>
          <a:p>
            <a:pPr rtl="0"/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504781" y="1905001"/>
            <a:ext cx="4419599" cy="4114800"/>
          </a:xfrm>
        </p:spPr>
        <p:txBody>
          <a:bodyPr rtlCol="0">
            <a:normAutofit/>
          </a:bodyPr>
          <a:lstStyle>
            <a:lvl1pPr algn="l" rtl="0">
              <a:defRPr sz="2400"/>
            </a:lvl1pPr>
            <a:lvl2pPr algn="l" rtl="0">
              <a:defRPr sz="2000"/>
            </a:lvl2pPr>
            <a:lvl3pPr algn="l" rtl="0">
              <a:defRPr sz="1800"/>
            </a:lvl3pPr>
            <a:lvl4pPr algn="l" rtl="0">
              <a:defRPr sz="1600"/>
            </a:lvl4pPr>
            <a:lvl5pPr algn="l" rtl="0">
              <a:defRPr sz="1600"/>
            </a:lvl5pPr>
            <a:lvl6pPr algn="l" rtl="0">
              <a:defRPr sz="1600"/>
            </a:lvl6pPr>
            <a:lvl7pPr algn="l" rtl="0">
              <a:defRPr sz="1600"/>
            </a:lvl7pPr>
            <a:lvl8pPr algn="l" rtl="0">
              <a:defRPr sz="1600"/>
            </a:lvl8pPr>
            <a:lvl9pPr algn="l" rtl="0">
              <a:defRPr sz="1600"/>
            </a:lvl9pPr>
          </a:lstStyle>
          <a:p>
            <a:pPr lvl="0" rtl="0"/>
            <a:r>
              <a:rPr lang="ru-RU" smtClean="0"/>
              <a:t>Образец текста</a:t>
            </a:r>
          </a:p>
          <a:p>
            <a:pPr lvl="1" rtl="0"/>
            <a:r>
              <a:rPr lang="ru-RU" smtClean="0"/>
              <a:t>Второй уровень</a:t>
            </a:r>
          </a:p>
          <a:p>
            <a:pPr lvl="2" rtl="0"/>
            <a:r>
              <a:rPr lang="ru-RU" smtClean="0"/>
              <a:t>Третий уровень</a:t>
            </a:r>
          </a:p>
          <a:p>
            <a:pPr lvl="3" rtl="0"/>
            <a:r>
              <a:rPr lang="ru-RU" smtClean="0"/>
              <a:t>Четвертый уровень</a:t>
            </a:r>
          </a:p>
          <a:p>
            <a:pPr lvl="4" rtl="0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229183" y="1905001"/>
            <a:ext cx="4419600" cy="4114800"/>
          </a:xfrm>
        </p:spPr>
        <p:txBody>
          <a:bodyPr rtlCol="0">
            <a:normAutofit/>
          </a:bodyPr>
          <a:lstStyle>
            <a:lvl1pPr algn="l" rtl="0">
              <a:defRPr sz="2400"/>
            </a:lvl1pPr>
            <a:lvl2pPr algn="l" rtl="0">
              <a:defRPr sz="2000"/>
            </a:lvl2pPr>
            <a:lvl3pPr algn="l" rtl="0">
              <a:defRPr sz="1800"/>
            </a:lvl3pPr>
            <a:lvl4pPr algn="l" rtl="0">
              <a:defRPr sz="1600"/>
            </a:lvl4pPr>
            <a:lvl5pPr algn="l" rtl="0">
              <a:defRPr sz="1600"/>
            </a:lvl5pPr>
            <a:lvl6pPr algn="l" rtl="0">
              <a:defRPr sz="1600"/>
            </a:lvl6pPr>
            <a:lvl7pPr algn="l" rtl="0">
              <a:defRPr sz="1600"/>
            </a:lvl7pPr>
            <a:lvl8pPr algn="l" rtl="0">
              <a:defRPr sz="1600"/>
            </a:lvl8pPr>
            <a:lvl9pPr algn="l" rtl="0">
              <a:defRPr sz="1600"/>
            </a:lvl9pPr>
          </a:lstStyle>
          <a:p>
            <a:pPr lvl="0" rtl="0"/>
            <a:r>
              <a:rPr lang="ru-RU" smtClean="0"/>
              <a:t>Образец текста</a:t>
            </a:r>
          </a:p>
          <a:p>
            <a:pPr lvl="1" rtl="0"/>
            <a:r>
              <a:rPr lang="ru-RU" smtClean="0"/>
              <a:t>Второй уровень</a:t>
            </a:r>
          </a:p>
          <a:p>
            <a:pPr lvl="2" rtl="0"/>
            <a:r>
              <a:rPr lang="ru-RU" smtClean="0"/>
              <a:t>Третий уровень</a:t>
            </a:r>
          </a:p>
          <a:p>
            <a:pPr lvl="3" rtl="0"/>
            <a:r>
              <a:rPr lang="ru-RU" smtClean="0"/>
              <a:t>Четвертый уровень</a:t>
            </a:r>
          </a:p>
          <a:p>
            <a:pPr lvl="4" rtl="0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r>
              <a:rPr lang="ru-RU" dirty="0" smtClean="0"/>
              <a:t>​</a:t>
            </a:r>
            <a:fld id="{37209019-E585-49FC-B62B-4F8E88B75BBF}" type="datetime1">
              <a:rPr lang="ru-RU" smtClean="0"/>
              <a:pPr/>
              <a:t>18.05.2020</a:t>
            </a:fld>
            <a:r>
              <a:rPr lang="ru-RU" dirty="0" smtClean="0"/>
              <a:t>​</a:t>
            </a:r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2A013F82-EE5E-44EE-A61D-E31C6657F26F}" type="slidenum">
              <a:rPr lang="ru-RU" smtClean="0"/>
              <a:pPr rtl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253407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 algn="l" rtl="0">
              <a:defRPr/>
            </a:lvl1pPr>
          </a:lstStyle>
          <a:p>
            <a:pPr rtl="0"/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522411" y="1905000"/>
            <a:ext cx="4416552" cy="762000"/>
          </a:xfrm>
        </p:spPr>
        <p:txBody>
          <a:bodyPr rtlCol="0" anchor="ctr">
            <a:noAutofit/>
          </a:bodyPr>
          <a:lstStyle>
            <a:lvl1pPr marL="0" indent="0" algn="l" rtl="0">
              <a:spcBef>
                <a:spcPts val="0"/>
              </a:spcBef>
              <a:buNone/>
              <a:defRPr sz="2000" b="0" cap="all" spc="200" baseline="0">
                <a:solidFill>
                  <a:schemeClr val="accent1"/>
                </a:solidFill>
              </a:defRPr>
            </a:lvl1pPr>
            <a:lvl2pPr marL="457200" indent="0" algn="l" rtl="0">
              <a:buNone/>
              <a:defRPr sz="2000" b="1"/>
            </a:lvl2pPr>
            <a:lvl3pPr marL="914400" indent="0" algn="l" rtl="0">
              <a:buNone/>
              <a:defRPr sz="1800" b="1"/>
            </a:lvl3pPr>
            <a:lvl4pPr marL="1371600" indent="0" algn="l" rtl="0">
              <a:buNone/>
              <a:defRPr sz="1600" b="1"/>
            </a:lvl4pPr>
            <a:lvl5pPr marL="1828800" indent="0" algn="l" rtl="0">
              <a:buNone/>
              <a:defRPr sz="1600" b="1"/>
            </a:lvl5pPr>
            <a:lvl6pPr marL="2286000" indent="0" algn="l" rtl="0">
              <a:buNone/>
              <a:defRPr sz="1600" b="1"/>
            </a:lvl6pPr>
            <a:lvl7pPr marL="2743200" indent="0" algn="l" rtl="0">
              <a:buNone/>
              <a:defRPr sz="1600" b="1"/>
            </a:lvl7pPr>
            <a:lvl8pPr marL="3200400" indent="0" algn="l" rtl="0">
              <a:buNone/>
              <a:defRPr sz="1600" b="1"/>
            </a:lvl8pPr>
            <a:lvl9pPr marL="3657600" indent="0" algn="l" rtl="0">
              <a:buNone/>
              <a:defRPr sz="1600" b="1"/>
            </a:lvl9pPr>
          </a:lstStyle>
          <a:p>
            <a:pPr lvl="0" rt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1522411" y="2743201"/>
            <a:ext cx="4416552" cy="3276600"/>
          </a:xfrm>
        </p:spPr>
        <p:txBody>
          <a:bodyPr rtlCol="0">
            <a:normAutofit/>
          </a:bodyPr>
          <a:lstStyle>
            <a:lvl1pPr algn="l" rtl="0">
              <a:defRPr sz="2400"/>
            </a:lvl1pPr>
            <a:lvl2pPr algn="l" rtl="0">
              <a:defRPr sz="2000"/>
            </a:lvl2pPr>
            <a:lvl3pPr algn="l" rtl="0">
              <a:defRPr sz="1800"/>
            </a:lvl3pPr>
            <a:lvl4pPr algn="l" rtl="0">
              <a:defRPr sz="1600"/>
            </a:lvl4pPr>
            <a:lvl5pPr algn="l" rtl="0">
              <a:defRPr sz="1600"/>
            </a:lvl5pPr>
            <a:lvl6pPr algn="l" rtl="0">
              <a:defRPr sz="1600"/>
            </a:lvl6pPr>
            <a:lvl7pPr algn="l" rtl="0">
              <a:defRPr sz="1600"/>
            </a:lvl7pPr>
            <a:lvl8pPr algn="l" rtl="0">
              <a:defRPr sz="1600"/>
            </a:lvl8pPr>
            <a:lvl9pPr algn="l" rtl="0">
              <a:defRPr sz="1600"/>
            </a:lvl9pPr>
          </a:lstStyle>
          <a:p>
            <a:pPr lvl="0" rtl="0"/>
            <a:r>
              <a:rPr lang="ru-RU" smtClean="0"/>
              <a:t>Образец текста</a:t>
            </a:r>
          </a:p>
          <a:p>
            <a:pPr lvl="1" rtl="0"/>
            <a:r>
              <a:rPr lang="ru-RU" smtClean="0"/>
              <a:t>Второй уровень</a:t>
            </a:r>
          </a:p>
          <a:p>
            <a:pPr lvl="2" rtl="0"/>
            <a:r>
              <a:rPr lang="ru-RU" smtClean="0"/>
              <a:t>Третий уровень</a:t>
            </a:r>
          </a:p>
          <a:p>
            <a:pPr lvl="3" rtl="0"/>
            <a:r>
              <a:rPr lang="ru-RU" smtClean="0"/>
              <a:t>Четвертый уровень</a:t>
            </a:r>
          </a:p>
          <a:p>
            <a:pPr lvl="4" rtl="0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249861" y="1905000"/>
            <a:ext cx="4416552" cy="762000"/>
          </a:xfrm>
        </p:spPr>
        <p:txBody>
          <a:bodyPr rtlCol="0" anchor="ctr">
            <a:noAutofit/>
          </a:bodyPr>
          <a:lstStyle>
            <a:lvl1pPr marL="0" indent="0" algn="l" rtl="0">
              <a:spcBef>
                <a:spcPts val="0"/>
              </a:spcBef>
              <a:buNone/>
              <a:defRPr sz="2000" b="0" cap="all" spc="200" baseline="0">
                <a:solidFill>
                  <a:schemeClr val="accent1"/>
                </a:solidFill>
              </a:defRPr>
            </a:lvl1pPr>
            <a:lvl2pPr marL="457200" indent="0" algn="l" rtl="0">
              <a:buNone/>
              <a:defRPr sz="2000" b="1"/>
            </a:lvl2pPr>
            <a:lvl3pPr marL="914400" indent="0" algn="l" rtl="0">
              <a:buNone/>
              <a:defRPr sz="1800" b="1"/>
            </a:lvl3pPr>
            <a:lvl4pPr marL="1371600" indent="0" algn="l" rtl="0">
              <a:buNone/>
              <a:defRPr sz="1600" b="1"/>
            </a:lvl4pPr>
            <a:lvl5pPr marL="1828800" indent="0" algn="l" rtl="0">
              <a:buNone/>
              <a:defRPr sz="1600" b="1"/>
            </a:lvl5pPr>
            <a:lvl6pPr marL="2286000" indent="0" algn="l" rtl="0">
              <a:buNone/>
              <a:defRPr sz="1600" b="1"/>
            </a:lvl6pPr>
            <a:lvl7pPr marL="2743200" indent="0" algn="l" rtl="0">
              <a:buNone/>
              <a:defRPr sz="1600" b="1"/>
            </a:lvl7pPr>
            <a:lvl8pPr marL="3200400" indent="0" algn="l" rtl="0">
              <a:buNone/>
              <a:defRPr sz="1600" b="1"/>
            </a:lvl8pPr>
            <a:lvl9pPr marL="3657600" indent="0" algn="l" rtl="0">
              <a:buNone/>
              <a:defRPr sz="1600" b="1"/>
            </a:lvl9pPr>
          </a:lstStyle>
          <a:p>
            <a:pPr lvl="0" rt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249861" y="2743201"/>
            <a:ext cx="4416552" cy="3276600"/>
          </a:xfrm>
        </p:spPr>
        <p:txBody>
          <a:bodyPr rtlCol="0">
            <a:normAutofit/>
          </a:bodyPr>
          <a:lstStyle>
            <a:lvl1pPr algn="l" rtl="0">
              <a:defRPr sz="2400"/>
            </a:lvl1pPr>
            <a:lvl2pPr algn="l" rtl="0">
              <a:defRPr sz="2000"/>
            </a:lvl2pPr>
            <a:lvl3pPr algn="l" rtl="0">
              <a:defRPr sz="1800"/>
            </a:lvl3pPr>
            <a:lvl4pPr algn="l" rtl="0">
              <a:defRPr sz="1600"/>
            </a:lvl4pPr>
            <a:lvl5pPr algn="l" rtl="0">
              <a:defRPr sz="1600"/>
            </a:lvl5pPr>
            <a:lvl6pPr algn="l" rtl="0">
              <a:defRPr sz="1600"/>
            </a:lvl6pPr>
            <a:lvl7pPr algn="l" rtl="0">
              <a:defRPr sz="1600"/>
            </a:lvl7pPr>
            <a:lvl8pPr algn="l" rtl="0">
              <a:defRPr sz="1600"/>
            </a:lvl8pPr>
            <a:lvl9pPr algn="l" rtl="0">
              <a:defRPr sz="1600"/>
            </a:lvl9pPr>
          </a:lstStyle>
          <a:p>
            <a:pPr lvl="0" rtl="0"/>
            <a:r>
              <a:rPr lang="ru-RU" smtClean="0"/>
              <a:t>Образец текста</a:t>
            </a:r>
          </a:p>
          <a:p>
            <a:pPr lvl="1" rtl="0"/>
            <a:r>
              <a:rPr lang="ru-RU" smtClean="0"/>
              <a:t>Второй уровень</a:t>
            </a:r>
          </a:p>
          <a:p>
            <a:pPr lvl="2" rtl="0"/>
            <a:r>
              <a:rPr lang="ru-RU" smtClean="0"/>
              <a:t>Третий уровень</a:t>
            </a:r>
          </a:p>
          <a:p>
            <a:pPr lvl="3" rtl="0"/>
            <a:r>
              <a:rPr lang="ru-RU" smtClean="0"/>
              <a:t>Четвертый уровень</a:t>
            </a:r>
          </a:p>
          <a:p>
            <a:pPr lvl="4" rtl="0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F9553319-FCD4-4339-95E3-CA608CFF30E2}" type="datetime1">
              <a:rPr lang="ru-RU" smtClean="0"/>
              <a:pPr/>
              <a:t>18.05.2020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2A013F82-EE5E-44EE-A61D-E31C6657F26F}" type="slidenum">
              <a:rPr lang="ru-RU" smtClean="0"/>
              <a:pPr rtl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084195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 rtl="0">
              <a:defRPr/>
            </a:lvl1pPr>
          </a:lstStyle>
          <a:p>
            <a:pPr rtl="0"/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AEE4BD36-0D92-42E0-A6BC-3DE49444FD88}" type="datetime1">
              <a:rPr lang="ru-RU" smtClean="0"/>
              <a:pPr/>
              <a:t>18.05.2020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2A013F82-EE5E-44EE-A61D-E31C6657F26F}" type="slidenum">
              <a:rPr lang="ru-RU" smtClean="0"/>
              <a:pPr rtl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266314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33AA0470-602E-4818-A25C-047C8515CFC6}" type="datetime1">
              <a:rPr lang="ru-RU" smtClean="0"/>
              <a:pPr/>
              <a:t>18.05.2020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2A013F82-EE5E-44EE-A61D-E31C6657F26F}" type="slidenum">
              <a:rPr lang="ru-RU" smtClean="0"/>
              <a:pPr rtl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075401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55604" y="1905000"/>
            <a:ext cx="3596607" cy="2667000"/>
          </a:xfrm>
        </p:spPr>
        <p:txBody>
          <a:bodyPr rtlCol="0" anchor="b">
            <a:noAutofit/>
          </a:bodyPr>
          <a:lstStyle>
            <a:lvl1pPr algn="l" rtl="0">
              <a:lnSpc>
                <a:spcPct val="90000"/>
              </a:lnSpc>
              <a:defRPr sz="3600" b="0" baseline="0">
                <a:solidFill>
                  <a:schemeClr val="tx1"/>
                </a:solidFill>
              </a:defRPr>
            </a:lvl1pPr>
          </a:lstStyle>
          <a:p>
            <a:pPr rtl="0"/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951414" y="685800"/>
            <a:ext cx="6400800" cy="5334000"/>
          </a:xfrm>
        </p:spPr>
        <p:txBody>
          <a:bodyPr rtlCol="0">
            <a:normAutofit/>
          </a:bodyPr>
          <a:lstStyle>
            <a:lvl1pPr algn="l" rtl="0">
              <a:defRPr sz="2400"/>
            </a:lvl1pPr>
            <a:lvl2pPr algn="l" rtl="0">
              <a:defRPr sz="2000"/>
            </a:lvl2pPr>
            <a:lvl3pPr algn="l" rtl="0">
              <a:defRPr sz="1800"/>
            </a:lvl3pPr>
            <a:lvl4pPr algn="l" rtl="0">
              <a:defRPr sz="1600"/>
            </a:lvl4pPr>
            <a:lvl5pPr algn="l" rtl="0">
              <a:defRPr sz="1600"/>
            </a:lvl5pPr>
            <a:lvl6pPr algn="l" rtl="0">
              <a:defRPr sz="1600"/>
            </a:lvl6pPr>
            <a:lvl7pPr algn="l" rtl="0">
              <a:defRPr sz="1600"/>
            </a:lvl7pPr>
            <a:lvl8pPr algn="l" rtl="0">
              <a:defRPr sz="1600"/>
            </a:lvl8pPr>
            <a:lvl9pPr algn="l" rtl="0">
              <a:defRPr sz="1600"/>
            </a:lvl9pPr>
          </a:lstStyle>
          <a:p>
            <a:pPr lvl="0" rtl="0"/>
            <a:r>
              <a:rPr lang="ru-RU" smtClean="0"/>
              <a:t>Образец текста</a:t>
            </a:r>
          </a:p>
          <a:p>
            <a:pPr lvl="1" rtl="0"/>
            <a:r>
              <a:rPr lang="ru-RU" smtClean="0"/>
              <a:t>Второй уровень</a:t>
            </a:r>
          </a:p>
          <a:p>
            <a:pPr lvl="2" rtl="0"/>
            <a:r>
              <a:rPr lang="ru-RU" smtClean="0"/>
              <a:t>Третий уровень</a:t>
            </a:r>
          </a:p>
          <a:p>
            <a:pPr lvl="3" rtl="0"/>
            <a:r>
              <a:rPr lang="ru-RU" smtClean="0"/>
              <a:t>Четвертый уровень</a:t>
            </a:r>
          </a:p>
          <a:p>
            <a:pPr lvl="4" rtl="0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065213" y="4648200"/>
            <a:ext cx="3581399" cy="1371600"/>
          </a:xfrm>
        </p:spPr>
        <p:txBody>
          <a:bodyPr rtlCol="0">
            <a:normAutofit/>
          </a:bodyPr>
          <a:lstStyle>
            <a:lvl1pPr marL="0" indent="0" algn="l" rtl="0">
              <a:lnSpc>
                <a:spcPct val="90000"/>
              </a:lnSpc>
              <a:spcBef>
                <a:spcPts val="1200"/>
              </a:spcBef>
              <a:buNone/>
              <a:defRPr sz="1800"/>
            </a:lvl1pPr>
            <a:lvl2pPr marL="457200" indent="0" algn="l" rtl="0">
              <a:buNone/>
              <a:defRPr sz="1200"/>
            </a:lvl2pPr>
            <a:lvl3pPr marL="914400" indent="0" algn="l" rtl="0">
              <a:buNone/>
              <a:defRPr sz="1000"/>
            </a:lvl3pPr>
            <a:lvl4pPr marL="1371600" indent="0" algn="l" rtl="0">
              <a:buNone/>
              <a:defRPr sz="900"/>
            </a:lvl4pPr>
            <a:lvl5pPr marL="1828800" indent="0" algn="l" rtl="0">
              <a:buNone/>
              <a:defRPr sz="900"/>
            </a:lvl5pPr>
            <a:lvl6pPr marL="2286000" indent="0" algn="l" rtl="0">
              <a:buNone/>
              <a:defRPr sz="900"/>
            </a:lvl6pPr>
            <a:lvl7pPr marL="2743200" indent="0" algn="l" rtl="0">
              <a:buNone/>
              <a:defRPr sz="900"/>
            </a:lvl7pPr>
            <a:lvl8pPr marL="3200400" indent="0" algn="l" rtl="0">
              <a:buNone/>
              <a:defRPr sz="900"/>
            </a:lvl8pPr>
            <a:lvl9pPr marL="3657600" indent="0" algn="l" rtl="0">
              <a:buNone/>
              <a:defRPr sz="900"/>
            </a:lvl9pPr>
          </a:lstStyle>
          <a:p>
            <a:pPr lvl="0" rt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9B9837FC-FBB6-4C6B-A6BE-B70FBC32743C}" type="datetime1">
              <a:rPr lang="ru-RU" smtClean="0"/>
              <a:pPr/>
              <a:t>18.05.2020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2A013F82-EE5E-44EE-A61D-E31C6657F26F}" type="slidenum">
              <a:rPr lang="ru-RU" smtClean="0"/>
              <a:pPr rtl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449815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951414" y="685800"/>
            <a:ext cx="6400799" cy="5334000"/>
          </a:xfrm>
          <a:solidFill>
            <a:schemeClr val="bg2"/>
          </a:solidFill>
          <a:ln w="76200">
            <a:solidFill>
              <a:schemeClr val="tx1"/>
            </a:solidFill>
            <a:miter lim="800000"/>
          </a:ln>
        </p:spPr>
        <p:txBody>
          <a:bodyPr rtlCol="0">
            <a:normAutofit/>
          </a:bodyPr>
          <a:lstStyle>
            <a:lvl1pPr marL="0" indent="0" algn="ctr" rtl="0">
              <a:buNone/>
              <a:defRPr sz="2400"/>
            </a:lvl1pPr>
            <a:lvl2pPr marL="457200" indent="0" algn="l" rtl="0">
              <a:buNone/>
              <a:defRPr sz="2800"/>
            </a:lvl2pPr>
            <a:lvl3pPr marL="914400" indent="0" algn="l" rtl="0">
              <a:buNone/>
              <a:defRPr sz="2400"/>
            </a:lvl3pPr>
            <a:lvl4pPr marL="1371600" indent="0" algn="l" rtl="0">
              <a:buNone/>
              <a:defRPr sz="2000"/>
            </a:lvl4pPr>
            <a:lvl5pPr marL="1828800" indent="0" algn="l" rtl="0">
              <a:buNone/>
              <a:defRPr sz="2000"/>
            </a:lvl5pPr>
            <a:lvl6pPr marL="2286000" indent="0" algn="l" rtl="0">
              <a:buNone/>
              <a:defRPr sz="2000"/>
            </a:lvl6pPr>
            <a:lvl7pPr marL="2743200" indent="0" algn="l" rtl="0">
              <a:buNone/>
              <a:defRPr sz="2000"/>
            </a:lvl7pPr>
            <a:lvl8pPr marL="3200400" indent="0" algn="l" rtl="0">
              <a:buNone/>
              <a:defRPr sz="2000"/>
            </a:lvl8pPr>
            <a:lvl9pPr marL="3657600" indent="0" algn="l" rtl="0">
              <a:buNone/>
              <a:defRPr sz="2000"/>
            </a:lvl9pPr>
          </a:lstStyle>
          <a:p>
            <a:pPr rtl="0"/>
            <a:r>
              <a:rPr lang="ru-RU" smtClean="0"/>
              <a:t>Вставка рисунка</a:t>
            </a: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55604" y="1905000"/>
            <a:ext cx="3596607" cy="2667000"/>
          </a:xfrm>
        </p:spPr>
        <p:txBody>
          <a:bodyPr rtlCol="0" anchor="b">
            <a:normAutofit/>
          </a:bodyPr>
          <a:lstStyle>
            <a:lvl1pPr algn="l" rtl="0">
              <a:lnSpc>
                <a:spcPct val="90000"/>
              </a:lnSpc>
              <a:defRPr sz="3600" b="0" i="0" baseline="0">
                <a:solidFill>
                  <a:schemeClr val="tx1"/>
                </a:solidFill>
              </a:defRPr>
            </a:lvl1pPr>
          </a:lstStyle>
          <a:p>
            <a:pPr rtl="0"/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065213" y="4648200"/>
            <a:ext cx="3581399" cy="1371600"/>
          </a:xfrm>
        </p:spPr>
        <p:txBody>
          <a:bodyPr rtlCol="0">
            <a:normAutofit/>
          </a:bodyPr>
          <a:lstStyle>
            <a:lvl1pPr marL="0" indent="0" algn="l" rtl="0">
              <a:lnSpc>
                <a:spcPct val="90000"/>
              </a:lnSpc>
              <a:spcBef>
                <a:spcPts val="1200"/>
              </a:spcBef>
              <a:buNone/>
              <a:defRPr sz="1800"/>
            </a:lvl1pPr>
            <a:lvl2pPr marL="457200" indent="0" algn="l" rtl="0">
              <a:buNone/>
              <a:defRPr sz="1200"/>
            </a:lvl2pPr>
            <a:lvl3pPr marL="914400" indent="0" algn="l" rtl="0">
              <a:buNone/>
              <a:defRPr sz="1000"/>
            </a:lvl3pPr>
            <a:lvl4pPr marL="1371600" indent="0" algn="l" rtl="0">
              <a:buNone/>
              <a:defRPr sz="900"/>
            </a:lvl4pPr>
            <a:lvl5pPr marL="1828800" indent="0" algn="l" rtl="0">
              <a:buNone/>
              <a:defRPr sz="900"/>
            </a:lvl5pPr>
            <a:lvl6pPr marL="2286000" indent="0" algn="l" rtl="0">
              <a:buNone/>
              <a:defRPr sz="900"/>
            </a:lvl6pPr>
            <a:lvl7pPr marL="2743200" indent="0" algn="l" rtl="0">
              <a:buNone/>
              <a:defRPr sz="900"/>
            </a:lvl7pPr>
            <a:lvl8pPr marL="3200400" indent="0" algn="l" rtl="0">
              <a:buNone/>
              <a:defRPr sz="900"/>
            </a:lvl8pPr>
            <a:lvl9pPr marL="3657600" indent="0" algn="l" rtl="0">
              <a:buNone/>
              <a:defRPr sz="900"/>
            </a:lvl9pPr>
          </a:lstStyle>
          <a:p>
            <a:pPr lvl="0" rt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6DD946C2-3993-4E07-A8EC-429B93E58A31}" type="datetime1">
              <a:rPr lang="ru-RU" smtClean="0"/>
              <a:pPr/>
              <a:t>18.05.2020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2A013F82-EE5E-44EE-A61D-E31C6657F26F}" type="slidenum">
              <a:rPr lang="ru-RU" smtClean="0"/>
              <a:pPr rtl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491721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заголовка 1"/>
          <p:cNvSpPr>
            <a:spLocks noGrp="1"/>
          </p:cNvSpPr>
          <p:nvPr>
            <p:ph type="title"/>
          </p:nvPr>
        </p:nvSpPr>
        <p:spPr>
          <a:xfrm>
            <a:off x="1522413" y="381000"/>
            <a:ext cx="9144001" cy="13716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rtl="0"/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Замещающий текст 2"/>
          <p:cNvSpPr>
            <a:spLocks noGrp="1"/>
          </p:cNvSpPr>
          <p:nvPr>
            <p:ph type="body" idx="1"/>
          </p:nvPr>
        </p:nvSpPr>
        <p:spPr>
          <a:xfrm>
            <a:off x="1522413" y="1904999"/>
            <a:ext cx="9134391" cy="41148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ru-RU" dirty="0" smtClean="0"/>
              <a:t>Образец текста</a:t>
            </a:r>
          </a:p>
          <a:p>
            <a:pPr lvl="1" rtl="0"/>
            <a:r>
              <a:rPr lang="ru-RU" dirty="0" smtClean="0"/>
              <a:t>Второй уровень</a:t>
            </a:r>
          </a:p>
          <a:p>
            <a:pPr lvl="2" rtl="0"/>
            <a:r>
              <a:rPr lang="ru-RU" dirty="0" smtClean="0"/>
              <a:t>Третий уровень</a:t>
            </a:r>
          </a:p>
          <a:p>
            <a:pPr lvl="3" rtl="0"/>
            <a:r>
              <a:rPr lang="ru-RU" dirty="0" smtClean="0"/>
              <a:t>Четвертый уровень</a:t>
            </a:r>
          </a:p>
          <a:p>
            <a:pPr lvl="4" rtl="0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226422" y="6400800"/>
            <a:ext cx="1449389" cy="2762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rtl="0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B5FE10-96C7-4D4D-AAC7-3367C5776B31}" type="datetime1">
              <a:rPr lang="ru-RU" smtClean="0"/>
              <a:pPr/>
              <a:t>18.05.2020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1522413" y="6400800"/>
            <a:ext cx="6553199" cy="2762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rtl="0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9828211" y="6400800"/>
            <a:ext cx="838201" cy="2762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rtl="0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013F82-EE5E-44EE-A61D-E31C6657F26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0305999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spc="10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3838" indent="-223838" algn="l" defTabSz="914400" rtl="0" eaLnBrk="1" latinLnBrk="0" hangingPunct="1">
        <a:lnSpc>
          <a:spcPct val="90000"/>
        </a:lnSpc>
        <a:spcBef>
          <a:spcPts val="1800"/>
        </a:spcBef>
        <a:buClr>
          <a:schemeClr val="accent1"/>
        </a:buClr>
        <a:buSzPct val="100000"/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463550" indent="-231775" algn="l" defTabSz="914400" rtl="0" eaLnBrk="1" latinLnBrk="0" hangingPunct="1">
        <a:lnSpc>
          <a:spcPct val="90000"/>
        </a:lnSpc>
        <a:spcBef>
          <a:spcPts val="1200"/>
        </a:spcBef>
        <a:buClr>
          <a:schemeClr val="accent1"/>
        </a:buClr>
        <a:buSzPct val="100000"/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682625" indent="-219075" algn="l" defTabSz="914400" rtl="0" eaLnBrk="1" latinLnBrk="0" hangingPunct="1">
        <a:lnSpc>
          <a:spcPct val="90000"/>
        </a:lnSpc>
        <a:spcBef>
          <a:spcPts val="600"/>
        </a:spcBef>
        <a:buClr>
          <a:schemeClr val="accent1"/>
        </a:buClr>
        <a:buSzPct val="100000"/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857250" indent="-174625" algn="l" defTabSz="914400" rtl="0" eaLnBrk="1" latinLnBrk="0" hangingPunct="1">
        <a:lnSpc>
          <a:spcPct val="90000"/>
        </a:lnSpc>
        <a:spcBef>
          <a:spcPts val="600"/>
        </a:spcBef>
        <a:buClr>
          <a:schemeClr val="accent1"/>
        </a:buClr>
        <a:buSzPct val="100000"/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030288" indent="-173038" algn="l" defTabSz="914400" rtl="0" eaLnBrk="1" latinLnBrk="0" hangingPunct="1">
        <a:lnSpc>
          <a:spcPct val="90000"/>
        </a:lnSpc>
        <a:spcBef>
          <a:spcPts val="600"/>
        </a:spcBef>
        <a:buClr>
          <a:schemeClr val="accent1"/>
        </a:buClr>
        <a:buSzPct val="100000"/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207008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380744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554480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1728216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 xmlns="">
        <p15:guide id="1" pos="3839" userDrawn="1">
          <p15:clr>
            <a:srgbClr val="F26B43"/>
          </p15:clr>
        </p15:guide>
        <p15:guide id="2" orient="horz" pos="216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jpeg"/><Relationship Id="rId5" Type="http://schemas.openxmlformats.org/officeDocument/2006/relationships/image" Target="../media/image22.png"/><Relationship Id="rId4" Type="http://schemas.openxmlformats.org/officeDocument/2006/relationships/image" Target="../media/image21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2.jpeg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0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1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hyperlink" Target="http://uk.wikipedia.org/wiki/%D0%A0%D1%96%D0%BF%D0%B0" TargetMode="External"/><Relationship Id="rId3" Type="http://schemas.openxmlformats.org/officeDocument/2006/relationships/hyperlink" Target="http://uk.wikipedia.org/w/index.php?title=%D0%9C%D0%BE%D0%BB%D0%BE%D1%87%D0%BD%D1%96_%D0%BF%D1%80%D0%BE%D0%B4%D1%83%D0%BA%D1%82%D0%B8&amp;action=edit&amp;redlink=1" TargetMode="External"/><Relationship Id="rId7" Type="http://schemas.openxmlformats.org/officeDocument/2006/relationships/hyperlink" Target="http://uk.wikipedia.org/wiki/%D0%9C%D0%BE%D1%80%D0%BA%D0%B2%D0%B0" TargetMode="External"/><Relationship Id="rId2" Type="http://schemas.openxmlformats.org/officeDocument/2006/relationships/hyperlink" Target="http://uk.wikipedia.org/wiki/%D0%9C%D0%BE%D0%BB%D0%BE%D0%BA%D0%BE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uk.wikipedia.org/wiki/%D0%9A%D0%B0%D0%BF%D1%83%D1%81%D1%82%D0%B0" TargetMode="External"/><Relationship Id="rId5" Type="http://schemas.openxmlformats.org/officeDocument/2006/relationships/hyperlink" Target="http://uk.wikipedia.org/wiki/%D0%A4%D1%80%D1%83%D0%BA%D1%82" TargetMode="External"/><Relationship Id="rId10" Type="http://schemas.openxmlformats.org/officeDocument/2006/relationships/image" Target="../media/image46.png"/><Relationship Id="rId4" Type="http://schemas.openxmlformats.org/officeDocument/2006/relationships/hyperlink" Target="http://uk.wikipedia.org/wiki/%D0%9E%D0%B2%D0%BE%D1%87" TargetMode="External"/><Relationship Id="rId9" Type="http://schemas.openxmlformats.org/officeDocument/2006/relationships/image" Target="../media/image45.jpe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jpeg"/><Relationship Id="rId3" Type="http://schemas.openxmlformats.org/officeDocument/2006/relationships/hyperlink" Target="http://uk.wikipedia.org/wiki/%D0%9C%D0%B5%D0%B4" TargetMode="External"/><Relationship Id="rId7" Type="http://schemas.openxmlformats.org/officeDocument/2006/relationships/hyperlink" Target="http://uk.wikipedia.org/wiki/%D0%9A%D0%BE%D1%84%D0%B5%D1%97%D0%BD" TargetMode="External"/><Relationship Id="rId2" Type="http://schemas.openxmlformats.org/officeDocument/2006/relationships/hyperlink" Target="http://uk.wikipedia.org/wiki/%D0%A6%D1%83%D0%BA%D0%BE%D1%80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uk.wikipedia.org/wiki/%D0%A7%D0%B0%D0%B9" TargetMode="External"/><Relationship Id="rId5" Type="http://schemas.openxmlformats.org/officeDocument/2006/relationships/hyperlink" Target="http://uk.wikipedia.org/wiki/%D0%9A%D0%B0%D0%B2%D0%B0" TargetMode="External"/><Relationship Id="rId4" Type="http://schemas.openxmlformats.org/officeDocument/2006/relationships/hyperlink" Target="http://uk.wikipedia.org/wiki/%D0%9C%D0%B0%D0%BA%D0%B0%D1%80%D0%BE%D0%BD%D0%B8" TargetMode="External"/><Relationship Id="rId9" Type="http://schemas.openxmlformats.org/officeDocument/2006/relationships/image" Target="../media/image48.jpe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1.jpe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7" Type="http://schemas.openxmlformats.org/officeDocument/2006/relationships/image" Target="../media/image57.jpe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6.jpeg"/><Relationship Id="rId5" Type="http://schemas.openxmlformats.org/officeDocument/2006/relationships/image" Target="../media/image55.jpeg"/><Relationship Id="rId4" Type="http://schemas.openxmlformats.org/officeDocument/2006/relationships/image" Target="../media/image54.gif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0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eg"/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5.jpeg"/><Relationship Id="rId5" Type="http://schemas.openxmlformats.org/officeDocument/2006/relationships/image" Target="../media/image64.jpeg"/><Relationship Id="rId4" Type="http://schemas.openxmlformats.org/officeDocument/2006/relationships/image" Target="../media/image63.jpe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2.jpeg"/><Relationship Id="rId3" Type="http://schemas.openxmlformats.org/officeDocument/2006/relationships/image" Target="../media/image67.jpeg"/><Relationship Id="rId7" Type="http://schemas.openxmlformats.org/officeDocument/2006/relationships/image" Target="../media/image71.jpeg"/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0.png"/><Relationship Id="rId5" Type="http://schemas.openxmlformats.org/officeDocument/2006/relationships/image" Target="../media/image69.jpeg"/><Relationship Id="rId4" Type="http://schemas.openxmlformats.org/officeDocument/2006/relationships/image" Target="../media/image68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jpeg"/><Relationship Id="rId2" Type="http://schemas.openxmlformats.org/officeDocument/2006/relationships/image" Target="../media/image7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7.jpeg"/><Relationship Id="rId5" Type="http://schemas.openxmlformats.org/officeDocument/2006/relationships/image" Target="../media/image76.jpeg"/><Relationship Id="rId4" Type="http://schemas.openxmlformats.org/officeDocument/2006/relationships/image" Target="../media/image75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jpeg"/><Relationship Id="rId7" Type="http://schemas.openxmlformats.org/officeDocument/2006/relationships/image" Target="../media/image83.jpeg"/><Relationship Id="rId2" Type="http://schemas.openxmlformats.org/officeDocument/2006/relationships/image" Target="../media/image7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2.jpeg"/><Relationship Id="rId5" Type="http://schemas.openxmlformats.org/officeDocument/2006/relationships/image" Target="../media/image81.jpeg"/><Relationship Id="rId4" Type="http://schemas.openxmlformats.org/officeDocument/2006/relationships/image" Target="../media/image80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jpeg"/><Relationship Id="rId2" Type="http://schemas.openxmlformats.org/officeDocument/2006/relationships/image" Target="../media/image8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7.jpeg"/><Relationship Id="rId4" Type="http://schemas.openxmlformats.org/officeDocument/2006/relationships/image" Target="../media/image86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jpeg"/><Relationship Id="rId2" Type="http://schemas.openxmlformats.org/officeDocument/2006/relationships/image" Target="../media/image88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1.jpeg"/><Relationship Id="rId4" Type="http://schemas.openxmlformats.org/officeDocument/2006/relationships/image" Target="../media/image90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jpeg"/><Relationship Id="rId2" Type="http://schemas.openxmlformats.org/officeDocument/2006/relationships/image" Target="../media/image92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96.jpeg"/><Relationship Id="rId5" Type="http://schemas.openxmlformats.org/officeDocument/2006/relationships/image" Target="../media/image95.jpeg"/><Relationship Id="rId4" Type="http://schemas.openxmlformats.org/officeDocument/2006/relationships/image" Target="../media/image94.jpeg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7.jpe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jpeg"/><Relationship Id="rId2" Type="http://schemas.openxmlformats.org/officeDocument/2006/relationships/image" Target="../media/image98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117748" y="116632"/>
            <a:ext cx="9721080" cy="2088232"/>
          </a:xfrm>
        </p:spPr>
        <p:txBody>
          <a:bodyPr>
            <a:noAutofit/>
          </a:bodyPr>
          <a:lstStyle/>
          <a:p>
            <a:pPr algn="ctr"/>
            <a:r>
              <a:rPr lang="uk-UA" sz="6600" b="1" dirty="0"/>
              <a:t>ФІЗИЧНА РЕАБІЛІТАЦІЯ ПРИ </a:t>
            </a:r>
            <a:r>
              <a:rPr lang="uk-UA" sz="6600" b="1" dirty="0" smtClean="0"/>
              <a:t>ОСТЕОПОРОЗАХ</a:t>
            </a:r>
            <a:endParaRPr lang="ru-RU" sz="6600" dirty="0"/>
          </a:p>
        </p:txBody>
      </p:sp>
      <p:pic>
        <p:nvPicPr>
          <p:cNvPr id="8194" name="Picture 2" descr="Картинки по запросу &quot;остеопороз&quot;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5820" y="2133211"/>
            <a:ext cx="2808312" cy="4752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577322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189756" y="78374"/>
            <a:ext cx="8784976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b="1" i="1" dirty="0" smtClean="0"/>
              <a:t>ІІ </a:t>
            </a:r>
            <a:r>
              <a:rPr lang="uk-UA" b="1" i="1" dirty="0"/>
              <a:t>група - фактори ризику, що обумовлені </a:t>
            </a:r>
            <a:r>
              <a:rPr lang="uk-UA" b="1" i="1" dirty="0" smtClean="0"/>
              <a:t>тривалим застосуванням </a:t>
            </a:r>
            <a:r>
              <a:rPr lang="uk-UA" b="1" i="1" dirty="0"/>
              <a:t>лікарських </a:t>
            </a:r>
            <a:r>
              <a:rPr lang="uk-UA" b="1" i="1" dirty="0" smtClean="0"/>
              <a:t>засобів:</a:t>
            </a:r>
            <a:endParaRPr lang="ru-RU" b="1" dirty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uk-UA" dirty="0" err="1" smtClean="0"/>
              <a:t>глюкокортикоїдів</a:t>
            </a:r>
            <a:r>
              <a:rPr lang="uk-UA" dirty="0"/>
              <a:t>; </a:t>
            </a:r>
            <a:endParaRPr lang="uk-UA" dirty="0" smtClean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uk-UA" dirty="0" err="1" smtClean="0"/>
              <a:t>тиреоїдних</a:t>
            </a:r>
            <a:r>
              <a:rPr lang="uk-UA" dirty="0" smtClean="0"/>
              <a:t> </a:t>
            </a:r>
            <a:r>
              <a:rPr lang="uk-UA" dirty="0"/>
              <a:t>гормонів;</a:t>
            </a:r>
            <a:r>
              <a:rPr lang="uk-UA" i="1" dirty="0"/>
              <a:t> </a:t>
            </a:r>
            <a:endParaRPr lang="uk-UA" i="1" dirty="0" smtClean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uk-UA" dirty="0" smtClean="0"/>
              <a:t>гепарину</a:t>
            </a:r>
            <a:r>
              <a:rPr lang="uk-UA" dirty="0"/>
              <a:t>; </a:t>
            </a:r>
            <a:endParaRPr lang="uk-UA" dirty="0" smtClean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uk-UA" dirty="0" smtClean="0"/>
              <a:t>сечогінних </a:t>
            </a:r>
            <a:r>
              <a:rPr lang="uk-UA" dirty="0"/>
              <a:t>препаратів;</a:t>
            </a:r>
            <a:r>
              <a:rPr lang="uk-UA" i="1" dirty="0"/>
              <a:t> </a:t>
            </a:r>
            <a:endParaRPr lang="uk-UA" i="1" dirty="0" smtClean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uk-UA" dirty="0" err="1" smtClean="0"/>
              <a:t>протисудомних</a:t>
            </a:r>
            <a:r>
              <a:rPr lang="uk-UA" dirty="0" smtClean="0"/>
              <a:t> </a:t>
            </a:r>
            <a:r>
              <a:rPr lang="uk-UA" dirty="0"/>
              <a:t>засобів;</a:t>
            </a:r>
            <a:r>
              <a:rPr lang="uk-UA" i="1" dirty="0"/>
              <a:t> </a:t>
            </a:r>
            <a:endParaRPr lang="uk-UA" i="1" dirty="0" smtClean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uk-UA" dirty="0" smtClean="0"/>
              <a:t>похідних </a:t>
            </a:r>
            <a:r>
              <a:rPr lang="uk-UA" dirty="0" err="1"/>
              <a:t>фенотіазину</a:t>
            </a:r>
            <a:r>
              <a:rPr lang="uk-UA" dirty="0"/>
              <a:t>;</a:t>
            </a:r>
            <a:r>
              <a:rPr lang="uk-UA" i="1" dirty="0"/>
              <a:t> </a:t>
            </a:r>
            <a:endParaRPr lang="uk-UA" i="1" dirty="0" smtClean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uk-UA" dirty="0" err="1" smtClean="0"/>
              <a:t>антацидів</a:t>
            </a:r>
            <a:r>
              <a:rPr lang="uk-UA" dirty="0"/>
              <a:t>, що містять алюміній (ці препарати порушують абсорбцію фосфатів, що призводить до мобілізації кальцію і фосфатів з кісток і розвитку остеопорозу).</a:t>
            </a:r>
            <a:endParaRPr lang="ru-RU" dirty="0"/>
          </a:p>
          <a:p>
            <a:r>
              <a:rPr lang="uk-UA" b="1" i="1" dirty="0" smtClean="0"/>
              <a:t>ІІІ </a:t>
            </a:r>
            <a:r>
              <a:rPr lang="uk-UA" b="1" i="1" dirty="0"/>
              <a:t>група - фактори ризику, що обумовлені </a:t>
            </a:r>
            <a:r>
              <a:rPr lang="uk-UA" b="1" i="1" dirty="0" smtClean="0"/>
              <a:t>тривалою іммобілізацією:</a:t>
            </a:r>
            <a:endParaRPr lang="ru-RU" b="1" dirty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uk-UA" dirty="0" smtClean="0"/>
              <a:t>Тривалий </a:t>
            </a:r>
            <a:r>
              <a:rPr lang="uk-UA" dirty="0"/>
              <a:t>постільний режим.</a:t>
            </a:r>
            <a:endParaRPr lang="ru-RU" dirty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uk-UA" dirty="0" smtClean="0"/>
              <a:t>Параліч </a:t>
            </a:r>
            <a:r>
              <a:rPr lang="uk-UA" dirty="0"/>
              <a:t>кінцівок, міопатії.</a:t>
            </a:r>
            <a:endParaRPr lang="ru-RU" dirty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uk-UA" dirty="0" smtClean="0"/>
              <a:t>Тривале </a:t>
            </a:r>
            <a:r>
              <a:rPr lang="uk-UA" dirty="0"/>
              <a:t>перебування в умовах невагомості (в космічних польотах).</a:t>
            </a:r>
            <a:endParaRPr lang="ru-RU" dirty="0"/>
          </a:p>
        </p:txBody>
      </p:sp>
      <p:pic>
        <p:nvPicPr>
          <p:cNvPr id="22530" name="Picture 2" descr="Картинки по запросу &quot;причины остеопороза&quot;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1602"/>
          <a:stretch/>
        </p:blipFill>
        <p:spPr bwMode="auto">
          <a:xfrm>
            <a:off x="477788" y="4029726"/>
            <a:ext cx="6667500" cy="27812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532" name="Picture 4" descr="Картинки по запросу &quot;космонавт&quot;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9561" y="3358463"/>
            <a:ext cx="4608512" cy="3456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534" name="Picture 6" descr="Картинки по запросу &quot;постельный режим&quot;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74732" y="188639"/>
            <a:ext cx="3133940" cy="30963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536" name="Picture 8" descr="Картинки по запросу &quot;глюкокортикоиды&quot;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49144" y="459632"/>
            <a:ext cx="2592288" cy="18722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538" name="Picture 10" descr="Картинки по запросу &quot;глюкокортикоиды&quot;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14092" y="459632"/>
            <a:ext cx="2466975" cy="1831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089201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Картинки по запросу &quot;остеопороз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756" y="4708461"/>
            <a:ext cx="1944216" cy="1960899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8821962" cy="836712"/>
          </a:xfrm>
        </p:spPr>
        <p:txBody>
          <a:bodyPr>
            <a:noAutofit/>
          </a:bodyPr>
          <a:lstStyle/>
          <a:p>
            <a:pPr algn="ctr"/>
            <a:r>
              <a:rPr lang="uk-UA" sz="6000" b="1" i="1" dirty="0" smtClean="0"/>
              <a:t>Патогенез остеопорозу</a:t>
            </a:r>
            <a:endParaRPr lang="ru-RU" sz="60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349996" y="2469358"/>
            <a:ext cx="7200800" cy="4093428"/>
          </a:xfrm>
          <a:prstGeom prst="rect">
            <a:avLst/>
          </a:prstGeom>
          <a:solidFill>
            <a:schemeClr val="accent5">
              <a:lumMod val="50000"/>
            </a:schemeClr>
          </a:solidFill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uk-UA" sz="2000" dirty="0" smtClean="0"/>
              <a:t>Відбувається </a:t>
            </a:r>
            <a:r>
              <a:rPr lang="uk-UA" sz="2000" dirty="0"/>
              <a:t>порушення формування кісткової тканини в період росту, або порушення процесів її оновлення при десинхронізації утворення кістки і руйнування кістки, зі зміщенням рівноваги в бік катаболізму.</a:t>
            </a:r>
            <a:endParaRPr lang="ru-RU" sz="2000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uk-UA" sz="2000" dirty="0"/>
              <a:t>Зниження маси кісткової тканини. При остеопорозі зменшується і стоншується кортикальний шар кістки, зменшується число </a:t>
            </a:r>
            <a:r>
              <a:rPr lang="uk-UA" sz="2000" dirty="0" err="1"/>
              <a:t>трабекул</a:t>
            </a:r>
            <a:r>
              <a:rPr lang="uk-UA" sz="2000" dirty="0"/>
              <a:t> губчастої речовини кістки. </a:t>
            </a:r>
            <a:endParaRPr lang="uk-UA" sz="2000" dirty="0" smtClean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uk-UA" sz="2000" dirty="0" smtClean="0"/>
              <a:t>Зниження </a:t>
            </a:r>
            <a:r>
              <a:rPr lang="uk-UA" sz="2000" dirty="0"/>
              <a:t>міцності кісткової тканини. Це призводить до деформації кісток </a:t>
            </a:r>
            <a:r>
              <a:rPr lang="uk-UA" sz="2000" dirty="0" smtClean="0"/>
              <a:t>і </a:t>
            </a:r>
            <a:r>
              <a:rPr lang="uk-UA" sz="2000" dirty="0"/>
              <a:t>до </a:t>
            </a:r>
            <a:r>
              <a:rPr lang="uk-UA" sz="2000" dirty="0" smtClean="0"/>
              <a:t>переломів. </a:t>
            </a:r>
            <a:endParaRPr lang="ru-RU" sz="2000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uk-UA" sz="2000" dirty="0"/>
              <a:t>Визначальне значення в патогенезі остеопорозу мають порушення обміну кальцію, фосфору і вітаміну D. Серед інших обмінних порушень необхідно відзначити роль нестачі бору, кремнію, марганцю, магнію, фтору, </a:t>
            </a:r>
            <a:r>
              <a:rPr lang="uk-UA" sz="2000" dirty="0" smtClean="0"/>
              <a:t>вітамінів: </a:t>
            </a:r>
            <a:r>
              <a:rPr lang="uk-UA" sz="2000" dirty="0"/>
              <a:t>А, </a:t>
            </a:r>
            <a:r>
              <a:rPr lang="uk-UA" sz="2000" dirty="0" smtClean="0"/>
              <a:t>С</a:t>
            </a:r>
            <a:r>
              <a:rPr lang="uk-UA" sz="2000" dirty="0"/>
              <a:t>, </a:t>
            </a:r>
            <a:r>
              <a:rPr lang="uk-UA" sz="2000" dirty="0" smtClean="0"/>
              <a:t>Е </a:t>
            </a:r>
            <a:r>
              <a:rPr lang="uk-UA" sz="2000" dirty="0"/>
              <a:t>і </a:t>
            </a:r>
            <a:r>
              <a:rPr lang="uk-UA" sz="2000" dirty="0" smtClean="0"/>
              <a:t>К</a:t>
            </a:r>
            <a:r>
              <a:rPr lang="uk-UA" sz="2000" dirty="0"/>
              <a:t>.</a:t>
            </a:r>
            <a:endParaRPr lang="ru-RU" sz="20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61764" y="738169"/>
            <a:ext cx="8280920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2000" dirty="0">
                <a:solidFill>
                  <a:prstClr val="white"/>
                </a:solidFill>
              </a:rPr>
              <a:t>Патогенез остеопорозу не має єдиного механізму, оскільки зниження щільності кісткової тканини і порушення </a:t>
            </a:r>
            <a:r>
              <a:rPr lang="uk-UA" sz="2000" dirty="0" err="1">
                <a:solidFill>
                  <a:prstClr val="white"/>
                </a:solidFill>
              </a:rPr>
              <a:t>мікроархітектоніки</a:t>
            </a:r>
            <a:r>
              <a:rPr lang="uk-UA" sz="2000" dirty="0">
                <a:solidFill>
                  <a:prstClr val="white"/>
                </a:solidFill>
              </a:rPr>
              <a:t> кістки відбувається по-різному, залежно від переважаючого фактора ризику хвороби. Загальними для всіх факторів є наступні процеси, які протікають синхронно, але кожний наступний обумовлений </a:t>
            </a:r>
            <a:r>
              <a:rPr lang="uk-UA" sz="2000" dirty="0" smtClean="0">
                <a:solidFill>
                  <a:prstClr val="white"/>
                </a:solidFill>
              </a:rPr>
              <a:t>попереднім:</a:t>
            </a:r>
            <a:endParaRPr lang="ru-RU" sz="2000" dirty="0">
              <a:solidFill>
                <a:prstClr val="white"/>
              </a:solidFill>
            </a:endParaRPr>
          </a:p>
        </p:txBody>
      </p:sp>
      <p:pic>
        <p:nvPicPr>
          <p:cNvPr id="6" name="Picture 2" descr="совокупная костная ткань человека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59546" y="1640832"/>
            <a:ext cx="2460901" cy="51310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Картинки по запросу &quot;остеопороз&quot;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756" y="2469358"/>
            <a:ext cx="1930017" cy="196775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6" descr="Картинки по запросу &quot;остеопороз&quot;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02724" y="260648"/>
            <a:ext cx="3117726" cy="122413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553870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62" name="Picture 14" descr="Картинки по запросу &quot;волосы при недостатке кальция&quot;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317"/>
          <a:stretch/>
        </p:blipFill>
        <p:spPr bwMode="auto">
          <a:xfrm>
            <a:off x="8470676" y="4657245"/>
            <a:ext cx="3600400" cy="21145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65820" y="12778"/>
            <a:ext cx="10657184" cy="967950"/>
          </a:xfrm>
        </p:spPr>
        <p:txBody>
          <a:bodyPr>
            <a:noAutofit/>
          </a:bodyPr>
          <a:lstStyle/>
          <a:p>
            <a:pPr algn="ctr"/>
            <a:r>
              <a:rPr lang="uk-UA" sz="5400" b="1" dirty="0" smtClean="0"/>
              <a:t>Клінічна картина остеопорозу</a:t>
            </a:r>
            <a:endParaRPr lang="ru-RU" sz="54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0" y="908720"/>
            <a:ext cx="7128792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uk-UA" sz="2000" dirty="0"/>
              <a:t>Остеопороз довгий час протікає </a:t>
            </a:r>
            <a:r>
              <a:rPr lang="uk-UA" sz="2000" dirty="0" err="1"/>
              <a:t>латентно</a:t>
            </a:r>
            <a:r>
              <a:rPr lang="uk-UA" sz="2000" dirty="0"/>
              <a:t>. На нестачу кальцію, що веде до остеопорозу, можуть вказувати спазми литкових м'язів, тендітні волосся, глибокі </a:t>
            </a:r>
            <a:r>
              <a:rPr lang="uk-UA" sz="2000" dirty="0" smtClean="0"/>
              <a:t>лінії на </a:t>
            </a:r>
            <a:r>
              <a:rPr lang="uk-UA" sz="2000" dirty="0"/>
              <a:t>нігтях.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uk-UA" sz="2000" dirty="0" smtClean="0"/>
              <a:t>Остеопороз </a:t>
            </a:r>
            <a:r>
              <a:rPr lang="uk-UA" sz="2000" dirty="0"/>
              <a:t>може проявлятися загальною м'язовою слабкістю, відчуттям важкості в </a:t>
            </a:r>
            <a:r>
              <a:rPr lang="uk-UA" sz="2000" dirty="0" err="1"/>
              <a:t>міжлопатковій</a:t>
            </a:r>
            <a:r>
              <a:rPr lang="uk-UA" sz="2000" dirty="0"/>
              <a:t> області. </a:t>
            </a:r>
          </a:p>
          <a:p>
            <a:pPr marL="285750" lvl="0" indent="-285750">
              <a:buFont typeface="Wingdings" panose="05000000000000000000" pitchFamily="2" charset="2"/>
              <a:buChar char="q"/>
            </a:pPr>
            <a:r>
              <a:rPr lang="uk-UA" sz="2000" dirty="0"/>
              <a:t>При </a:t>
            </a:r>
            <a:r>
              <a:rPr lang="uk-UA" sz="2000" dirty="0" smtClean="0"/>
              <a:t>прогресуючому остеопорозі </a:t>
            </a:r>
            <a:r>
              <a:rPr lang="uk-UA" sz="2000" dirty="0" smtClean="0">
                <a:solidFill>
                  <a:prstClr val="white"/>
                </a:solidFill>
              </a:rPr>
              <a:t>від </a:t>
            </a:r>
            <a:r>
              <a:rPr lang="uk-UA" sz="2000" dirty="0">
                <a:solidFill>
                  <a:prstClr val="white"/>
                </a:solidFill>
              </a:rPr>
              <a:t>компресії страждають передні відділи тіл хребців, викликаючи їх клиновидну деформацію. Це призводить до зміни постави і зменшення росту (до 5 см і більше протягом кількох років), що характерно для ураження середнього сегмента грудних хребців (</a:t>
            </a:r>
            <a:r>
              <a:rPr lang="uk-UA" sz="2000" dirty="0" err="1">
                <a:solidFill>
                  <a:prstClr val="white"/>
                </a:solidFill>
              </a:rPr>
              <a:t>Th</a:t>
            </a:r>
            <a:r>
              <a:rPr lang="uk-UA" sz="2000" dirty="0">
                <a:solidFill>
                  <a:prstClr val="white"/>
                </a:solidFill>
              </a:rPr>
              <a:t> VIII-X). </a:t>
            </a:r>
          </a:p>
        </p:txBody>
      </p:sp>
      <p:pic>
        <p:nvPicPr>
          <p:cNvPr id="7" name="Picture 2" descr="Картинки по запросу &quot;остеопороз&quot;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49" y="4479855"/>
            <a:ext cx="4392488" cy="22919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Картинки по запросу &quot;спазм икроножной мышцы&quot;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491" r="24992"/>
          <a:stretch/>
        </p:blipFill>
        <p:spPr bwMode="auto">
          <a:xfrm>
            <a:off x="7174532" y="1096499"/>
            <a:ext cx="1959428" cy="2520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Картинки по запросу &quot;волосы при недостатке кальция&quot;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 b="15246"/>
          <a:stretch/>
        </p:blipFill>
        <p:spPr bwMode="auto">
          <a:xfrm>
            <a:off x="9262764" y="2132856"/>
            <a:ext cx="2808312" cy="24637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 descr="Картинки по запросу &quot;остеопороз&quot;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2244" y="4479855"/>
            <a:ext cx="3816424" cy="22919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816838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578418" y="175683"/>
            <a:ext cx="8628561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uk-UA" sz="2400" dirty="0"/>
              <a:t>Остеопороз проявляється болем у поперековому і крижовому відділах хребта, кістках тазу; імовірна біль у ребрах, області гомілковостопного суглоба. Біль посилюється при фізичному навантаженні, при змінах погоди.</a:t>
            </a:r>
            <a:endParaRPr lang="ru-RU" sz="2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578417" y="1844824"/>
            <a:ext cx="6557827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uk-UA" sz="2400" dirty="0"/>
              <a:t>Найбільш явний симптом остеопорозу - переломи кісток, обумовлені навіть незначними забоями, падіннями. Особливо характерні переломи тіл хребців, головок стегнових кісток, зап'ястка. </a:t>
            </a:r>
          </a:p>
        </p:txBody>
      </p:sp>
      <p:pic>
        <p:nvPicPr>
          <p:cNvPr id="5" name="Picture 8" descr="Картинки по запросу &quot;остеопороз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58708" y="1482502"/>
            <a:ext cx="3145532" cy="20097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Картинки по запросу &quot;остеопороз&quot;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001" y="620688"/>
            <a:ext cx="2257425" cy="20288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264940" y="3939091"/>
            <a:ext cx="6192689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uk-UA" sz="2400" dirty="0" smtClean="0"/>
              <a:t>Грізне </a:t>
            </a:r>
            <a:r>
              <a:rPr lang="uk-UA" sz="2400" dirty="0"/>
              <a:t>ускладнення остеопорозу - перелом шийки стегнової кістки, який загрожує високою летальністю, </a:t>
            </a:r>
            <a:r>
              <a:rPr lang="uk-UA" sz="2400" dirty="0" err="1"/>
              <a:t>інвалідизацією</a:t>
            </a:r>
            <a:r>
              <a:rPr lang="uk-UA" sz="2400" dirty="0"/>
              <a:t> та великими витратами на лікування. </a:t>
            </a:r>
            <a:endParaRPr lang="uk-UA" sz="2400" dirty="0" smtClean="0"/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uk-UA" sz="2400" dirty="0" smtClean="0"/>
              <a:t>Для </a:t>
            </a:r>
            <a:r>
              <a:rPr lang="uk-UA" sz="2400" dirty="0"/>
              <a:t>стероїдного (жіночого </a:t>
            </a:r>
            <a:r>
              <a:rPr lang="uk-UA" sz="2400" dirty="0" err="1"/>
              <a:t>постменопаузального</a:t>
            </a:r>
            <a:r>
              <a:rPr lang="uk-UA" sz="2400" dirty="0"/>
              <a:t>) остеопорозу </a:t>
            </a:r>
            <a:endParaRPr lang="uk-UA" sz="2400" dirty="0" smtClean="0"/>
          </a:p>
          <a:p>
            <a:r>
              <a:rPr lang="uk-UA" sz="2400" dirty="0" smtClean="0"/>
              <a:t>характерні </a:t>
            </a:r>
            <a:r>
              <a:rPr lang="uk-UA" sz="2400" dirty="0"/>
              <a:t>множинні переломи ребер. </a:t>
            </a:r>
            <a:endParaRPr lang="ru-RU" sz="2400" dirty="0"/>
          </a:p>
        </p:txBody>
      </p:sp>
      <p:pic>
        <p:nvPicPr>
          <p:cNvPr id="10" name="Picture 2" descr="Картинки по запросу &quot;остеопороз&quot;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3194" y="3662309"/>
            <a:ext cx="5101046" cy="30492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988963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51053" y="2564904"/>
            <a:ext cx="6837771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 smtClean="0"/>
              <a:t>Больовий </a:t>
            </a:r>
            <a:r>
              <a:rPr lang="uk-UA" dirty="0"/>
              <a:t>синдром зазвичай виражений, коли страждають хребці сегмента (</a:t>
            </a:r>
            <a:r>
              <a:rPr lang="uk-UA" dirty="0" err="1"/>
              <a:t>Th</a:t>
            </a:r>
            <a:r>
              <a:rPr lang="uk-UA" dirty="0"/>
              <a:t> XII - LI). Біль виникає гостро, іррадіює по міжреберних проміжках в передню стінку черевної порожнини. Напади виникають внаслідок різких поворотів тіла, стрибків, кашлю, чхання, підняття тяжкості та ін. Іноді больові напади не вдається зіставити з травмою в анамнезі. Вони набувають хронічний </a:t>
            </a:r>
            <a:r>
              <a:rPr lang="uk-UA" dirty="0" err="1"/>
              <a:t>рецидивуючий</a:t>
            </a:r>
            <a:r>
              <a:rPr lang="uk-UA" dirty="0"/>
              <a:t> характер через </a:t>
            </a:r>
            <a:r>
              <a:rPr lang="uk-UA" dirty="0" err="1" smtClean="0"/>
              <a:t>гіпертонус</a:t>
            </a:r>
            <a:r>
              <a:rPr lang="uk-UA" dirty="0" smtClean="0"/>
              <a:t> </a:t>
            </a:r>
            <a:r>
              <a:rPr lang="uk-UA" dirty="0"/>
              <a:t>м'язів спини і проявляються при змінах положення хребта. </a:t>
            </a:r>
            <a:r>
              <a:rPr lang="uk-UA" dirty="0" smtClean="0"/>
              <a:t>Біль </a:t>
            </a:r>
            <a:r>
              <a:rPr lang="uk-UA" dirty="0"/>
              <a:t>найменш виражена вранці, затихає після відпочинку в положенні лежачи, наростаючи протягом дня внаслідок фізичної активності. </a:t>
            </a:r>
            <a:r>
              <a:rPr lang="uk-UA" dirty="0" smtClean="0"/>
              <a:t>Іноді </a:t>
            </a:r>
            <a:r>
              <a:rPr lang="uk-UA" dirty="0"/>
              <a:t>напади болю супроводжуються здуттям живота та функціональної кишкової непрохідності. </a:t>
            </a:r>
            <a:r>
              <a:rPr lang="uk-UA" dirty="0" smtClean="0"/>
              <a:t>Болі </a:t>
            </a:r>
            <a:r>
              <a:rPr lang="uk-UA" dirty="0"/>
              <a:t>тривають близько тижня, а через місяць пацієнт може повернутися до своєї звичайної активності. </a:t>
            </a:r>
            <a:endParaRPr lang="uk-UA" dirty="0" smtClean="0"/>
          </a:p>
          <a:p>
            <a:r>
              <a:rPr lang="uk-UA" dirty="0" smtClean="0"/>
              <a:t>Тупий </a:t>
            </a:r>
            <a:r>
              <a:rPr lang="uk-UA" dirty="0"/>
              <a:t>біль зберігається і продовжує періодично турбувати, пацієнту стає важко сидіти і вставати. </a:t>
            </a:r>
            <a:endParaRPr lang="uk-UA" dirty="0" smtClean="0"/>
          </a:p>
        </p:txBody>
      </p:sp>
      <p:pic>
        <p:nvPicPr>
          <p:cNvPr id="4" name="Picture 2" descr="Картинки по запросу &quot;остеопороз&quot;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46" t="14306" r="2337" b="6426"/>
          <a:stretch/>
        </p:blipFill>
        <p:spPr bwMode="auto">
          <a:xfrm>
            <a:off x="103192" y="2708920"/>
            <a:ext cx="5233307" cy="27105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17748" y="25360"/>
            <a:ext cx="8928992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uk-UA" dirty="0"/>
              <a:t>За даними ВООЗ після 50 років у кожної четвертої жінки буває один або більше </a:t>
            </a:r>
            <a:r>
              <a:rPr lang="uk-UA" dirty="0" err="1"/>
              <a:t>остеопорозних</a:t>
            </a:r>
            <a:r>
              <a:rPr lang="uk-UA" dirty="0"/>
              <a:t> переломів хребців. 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uk-UA" dirty="0" smtClean="0">
                <a:solidFill>
                  <a:prstClr val="white"/>
                </a:solidFill>
              </a:rPr>
              <a:t>При </a:t>
            </a:r>
            <a:r>
              <a:rPr lang="uk-UA" dirty="0">
                <a:solidFill>
                  <a:prstClr val="white"/>
                </a:solidFill>
              </a:rPr>
              <a:t>важких випадках остеопорозу, </a:t>
            </a:r>
            <a:r>
              <a:rPr lang="uk-UA" dirty="0" smtClean="0">
                <a:solidFill>
                  <a:prstClr val="white"/>
                </a:solidFill>
              </a:rPr>
              <a:t>навіть прості </a:t>
            </a:r>
            <a:r>
              <a:rPr lang="uk-UA" dirty="0">
                <a:solidFill>
                  <a:prstClr val="white"/>
                </a:solidFill>
              </a:rPr>
              <a:t>рухи, типу незначного нахилу вперед, можуть викликати </a:t>
            </a:r>
            <a:r>
              <a:rPr lang="uk-UA" dirty="0" smtClean="0">
                <a:solidFill>
                  <a:prstClr val="white"/>
                </a:solidFill>
              </a:rPr>
              <a:t>компресійний перелом </a:t>
            </a:r>
            <a:r>
              <a:rPr lang="uk-UA" dirty="0">
                <a:solidFill>
                  <a:prstClr val="white"/>
                </a:solidFill>
              </a:rPr>
              <a:t>хребта. </a:t>
            </a:r>
            <a:endParaRPr lang="uk-UA" dirty="0" smtClean="0">
              <a:solidFill>
                <a:prstClr val="white"/>
              </a:solidFill>
            </a:endParaRPr>
          </a:p>
          <a:p>
            <a:r>
              <a:rPr lang="uk-UA" dirty="0" smtClean="0">
                <a:solidFill>
                  <a:prstClr val="white"/>
                </a:solidFill>
              </a:rPr>
              <a:t>Цей </a:t>
            </a:r>
            <a:r>
              <a:rPr lang="uk-UA" dirty="0">
                <a:solidFill>
                  <a:prstClr val="white"/>
                </a:solidFill>
              </a:rPr>
              <a:t>тип перелому призводить до зниження висоти хребця і </a:t>
            </a:r>
            <a:r>
              <a:rPr lang="uk-UA" dirty="0" err="1">
                <a:solidFill>
                  <a:prstClr val="white"/>
                </a:solidFill>
              </a:rPr>
              <a:t>кіфотичну</a:t>
            </a:r>
            <a:r>
              <a:rPr lang="uk-UA" dirty="0">
                <a:solidFill>
                  <a:prstClr val="white"/>
                </a:solidFill>
              </a:rPr>
              <a:t> деформацію хребта </a:t>
            </a:r>
            <a:r>
              <a:rPr lang="uk-UA" dirty="0" smtClean="0">
                <a:solidFill>
                  <a:prstClr val="white"/>
                </a:solidFill>
              </a:rPr>
              <a:t>в </a:t>
            </a:r>
            <a:r>
              <a:rPr lang="uk-UA" dirty="0">
                <a:solidFill>
                  <a:prstClr val="white"/>
                </a:solidFill>
              </a:rPr>
              <a:t>основному у літніх жінок. </a:t>
            </a:r>
            <a:r>
              <a:rPr lang="uk-UA" dirty="0" smtClean="0"/>
              <a:t>У </a:t>
            </a:r>
            <a:r>
              <a:rPr lang="uk-UA" dirty="0"/>
              <a:t>них поступово розвивається дорсальний кіфоз і посилюється шийний лордоз, формуючи «горб аристократки». </a:t>
            </a:r>
            <a:endParaRPr lang="uk-UA" dirty="0">
              <a:solidFill>
                <a:prstClr val="white"/>
              </a:solidFill>
            </a:endParaRPr>
          </a:p>
          <a:p>
            <a:pPr marL="285750" lvl="0" indent="-285750">
              <a:buFont typeface="Wingdings" panose="05000000000000000000" pitchFamily="2" charset="2"/>
              <a:buChar char="q"/>
            </a:pPr>
            <a:r>
              <a:rPr lang="uk-UA" dirty="0">
                <a:solidFill>
                  <a:prstClr val="white"/>
                </a:solidFill>
              </a:rPr>
              <a:t>Компресійні переломи тіл хребців у переважній більшості випадків супроводжуються локальним больовим синдромом, що не зникає при консервативній терапії.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430143" y="5589240"/>
            <a:ext cx="4608513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uk-UA" sz="2000" dirty="0"/>
              <a:t>Перебіг остеопорозу у пацієнта непередбачуваний, а інтервали між переломами іноді тривають роками.</a:t>
            </a:r>
            <a:endParaRPr lang="ru-RU" sz="2000" dirty="0"/>
          </a:p>
        </p:txBody>
      </p:sp>
      <p:pic>
        <p:nvPicPr>
          <p:cNvPr id="7" name="Picture 4" descr="Картинки по запросу &quot;остеопороз&quot;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46740" y="116632"/>
            <a:ext cx="3048000" cy="2232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19407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1701924" y="35141"/>
            <a:ext cx="9144001" cy="815752"/>
          </a:xfrm>
        </p:spPr>
        <p:txBody>
          <a:bodyPr>
            <a:normAutofit fontScale="90000"/>
          </a:bodyPr>
          <a:lstStyle/>
          <a:p>
            <a:pPr algn="ctr"/>
            <a:r>
              <a:rPr lang="uk-UA" sz="6000" b="1" dirty="0"/>
              <a:t>Діагностика </a:t>
            </a:r>
            <a:r>
              <a:rPr lang="uk-UA" sz="6000" b="1" dirty="0" smtClean="0"/>
              <a:t>остеопорозу</a:t>
            </a:r>
            <a:endParaRPr lang="ru-RU" sz="60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6958508" y="5783493"/>
            <a:ext cx="5230317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u="sng" dirty="0" smtClean="0"/>
              <a:t>Рентгенографія </a:t>
            </a:r>
            <a:r>
              <a:rPr lang="uk-UA" dirty="0"/>
              <a:t>кісток малоінформативна і не підходить для ранньої діагностики. Однак рентген призначають, якщо є підозри на перелом.</a:t>
            </a:r>
            <a:endParaRPr lang="ru-RU" dirty="0"/>
          </a:p>
        </p:txBody>
      </p:sp>
      <p:pic>
        <p:nvPicPr>
          <p:cNvPr id="17" name="Picture 6" descr="Картинки по запросу &quot;причины остеопороза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73665" y="973071"/>
            <a:ext cx="2381250" cy="199072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4" descr="совокупная костная ткань человека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78645" y="4922354"/>
            <a:ext cx="2592288" cy="1798459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117748" y="973071"/>
            <a:ext cx="936104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dirty="0">
                <a:solidFill>
                  <a:prstClr val="white"/>
                </a:solidFill>
              </a:rPr>
              <a:t>Діагностика починається з </a:t>
            </a:r>
            <a:r>
              <a:rPr lang="uk-UA" u="sng" dirty="0">
                <a:solidFill>
                  <a:prstClr val="white"/>
                </a:solidFill>
              </a:rPr>
              <a:t>огляду</a:t>
            </a:r>
            <a:r>
              <a:rPr lang="uk-UA" dirty="0">
                <a:solidFill>
                  <a:prstClr val="white"/>
                </a:solidFill>
              </a:rPr>
              <a:t>, при якому вимірюють зріст, вагу і розмах рук (зниження зросту - довжина тіла коротше розмаху рук на 3 см і &gt;). Отримані результати порівнюють з показниками, які пацієнт мав у молодості. </a:t>
            </a:r>
          </a:p>
          <a:p>
            <a:pPr lvl="0"/>
            <a:r>
              <a:rPr lang="uk-UA" dirty="0">
                <a:solidFill>
                  <a:prstClr val="white"/>
                </a:solidFill>
              </a:rPr>
              <a:t>Перевіряють поставу і болючість в області хребта (болючість при постукуванні та пальпації хребетного стовпа, підвищений тонус м'язів спини; сутулість, розвиток грудного кіфозу і посилення лордозу в поперековому відділі; зменшення відстані між гребенем крила клубової кістки і нижніми ребрами внаслідок зменшення довжини хребетного стовпа).</a:t>
            </a:r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4150196" y="3069154"/>
            <a:ext cx="8038629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dirty="0">
                <a:solidFill>
                  <a:prstClr val="white"/>
                </a:solidFill>
              </a:rPr>
              <a:t>При підозрі на остеопороз або наявності високого фактора ризику призначають тест на визначення мінеральної щільності кістки - </a:t>
            </a:r>
            <a:r>
              <a:rPr lang="uk-UA" u="sng" dirty="0">
                <a:solidFill>
                  <a:prstClr val="white"/>
                </a:solidFill>
              </a:rPr>
              <a:t>денситометрія</a:t>
            </a:r>
            <a:r>
              <a:rPr lang="uk-UA" dirty="0">
                <a:solidFill>
                  <a:prstClr val="white"/>
                </a:solidFill>
              </a:rPr>
              <a:t>. </a:t>
            </a:r>
          </a:p>
          <a:p>
            <a:pPr lvl="0"/>
            <a:r>
              <a:rPr lang="uk-UA" dirty="0">
                <a:solidFill>
                  <a:prstClr val="white"/>
                </a:solidFill>
              </a:rPr>
              <a:t>Також застосовують </a:t>
            </a:r>
            <a:r>
              <a:rPr lang="uk-UA" u="sng" dirty="0">
                <a:solidFill>
                  <a:prstClr val="white"/>
                </a:solidFill>
              </a:rPr>
              <a:t>радіоізотопне сканування кісток </a:t>
            </a:r>
            <a:r>
              <a:rPr lang="uk-UA" dirty="0">
                <a:solidFill>
                  <a:prstClr val="white"/>
                </a:solidFill>
              </a:rPr>
              <a:t>і </a:t>
            </a:r>
            <a:r>
              <a:rPr lang="uk-UA" u="sng" dirty="0" err="1">
                <a:solidFill>
                  <a:prstClr val="white"/>
                </a:solidFill>
              </a:rPr>
              <a:t>трепанобіопсію</a:t>
            </a:r>
            <a:r>
              <a:rPr lang="uk-UA" u="sng" dirty="0">
                <a:solidFill>
                  <a:prstClr val="white"/>
                </a:solidFill>
              </a:rPr>
              <a:t> </a:t>
            </a:r>
            <a:r>
              <a:rPr lang="uk-UA" dirty="0">
                <a:solidFill>
                  <a:prstClr val="white"/>
                </a:solidFill>
              </a:rPr>
              <a:t>(біопсію гребеня клубової кістки).</a:t>
            </a:r>
            <a:endParaRPr lang="ru-RU" dirty="0">
              <a:solidFill>
                <a:prstClr val="white"/>
              </a:solidFill>
            </a:endParaRPr>
          </a:p>
          <a:p>
            <a:pPr lvl="0"/>
            <a:r>
              <a:rPr lang="uk-UA" dirty="0">
                <a:solidFill>
                  <a:prstClr val="white"/>
                </a:solidFill>
              </a:rPr>
              <a:t>Для остаточного встановлення діагнозу потрібна </a:t>
            </a:r>
            <a:r>
              <a:rPr lang="uk-UA" u="sng" dirty="0">
                <a:solidFill>
                  <a:prstClr val="white"/>
                </a:solidFill>
              </a:rPr>
              <a:t>лабораторна діагностика</a:t>
            </a:r>
            <a:r>
              <a:rPr lang="uk-UA" dirty="0">
                <a:solidFill>
                  <a:prstClr val="white"/>
                </a:solidFill>
              </a:rPr>
              <a:t>: дослідження показників обміну кальцію та інших маркерів остеопорозу. </a:t>
            </a:r>
            <a:endParaRPr lang="ru-RU" dirty="0">
              <a:solidFill>
                <a:prstClr val="white"/>
              </a:solidFill>
            </a:endParaRPr>
          </a:p>
        </p:txBody>
      </p:sp>
      <p:pic>
        <p:nvPicPr>
          <p:cNvPr id="21" name="Picture 10" descr="Картинки по запросу &quot;остеопороз&quot;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96" r="4312"/>
          <a:stretch/>
        </p:blipFill>
        <p:spPr bwMode="auto">
          <a:xfrm>
            <a:off x="193509" y="3075137"/>
            <a:ext cx="3884679" cy="237008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Прямоугольник 15"/>
          <p:cNvSpPr/>
          <p:nvPr/>
        </p:nvSpPr>
        <p:spPr>
          <a:xfrm>
            <a:off x="6958508" y="4734341"/>
            <a:ext cx="5230315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dirty="0">
                <a:solidFill>
                  <a:prstClr val="white"/>
                </a:solidFill>
              </a:rPr>
              <a:t>Визначають концентрацію кальцію, серологічного білка (С-реактивний білок), неорганічного фосфору, лужних фосфатів.</a:t>
            </a:r>
            <a:endParaRPr lang="ru-RU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51371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utoShape 2" descr="Картинки по запросу &quot;остеопороз&quot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4" descr="Картинки по запросу &quot;остеопороз&quot;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utoShape 6" descr="Картинки по запросу &quot;остеопороз&quot;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909836" y="0"/>
            <a:ext cx="10441159" cy="948690"/>
          </a:xfrm>
        </p:spPr>
        <p:txBody>
          <a:bodyPr>
            <a:noAutofit/>
          </a:bodyPr>
          <a:lstStyle/>
          <a:p>
            <a:pPr algn="ctr"/>
            <a:r>
              <a:rPr lang="uk-UA" sz="6000" b="1" dirty="0"/>
              <a:t>Профілактика остеопорозу</a:t>
            </a:r>
            <a:endParaRPr lang="ru-RU" sz="60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261764" y="976794"/>
            <a:ext cx="6584202" cy="378565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uk-UA" sz="2000" u="sng" dirty="0">
                <a:solidFill>
                  <a:schemeClr val="bg1"/>
                </a:solidFill>
              </a:rPr>
              <a:t>Спосіб життя. </a:t>
            </a:r>
            <a:r>
              <a:rPr lang="uk-UA" sz="2000" dirty="0">
                <a:solidFill>
                  <a:schemeClr val="bg1"/>
                </a:solidFill>
              </a:rPr>
              <a:t>Помірна фізична активність. Доведено, що вона є важливим профілактичним засобом, який гальмує втрату кісткової тканини з віком і при різних патологічних станах.</a:t>
            </a:r>
            <a:endParaRPr lang="ru-RU" sz="2000" dirty="0">
              <a:solidFill>
                <a:schemeClr val="bg1"/>
              </a:solidFill>
            </a:endParaRPr>
          </a:p>
          <a:p>
            <a:r>
              <a:rPr lang="uk-UA" sz="2000" u="sng" dirty="0">
                <a:solidFill>
                  <a:schemeClr val="bg1"/>
                </a:solidFill>
              </a:rPr>
              <a:t>Усунення шкідливих звичок:</a:t>
            </a:r>
            <a:r>
              <a:rPr lang="uk-UA" sz="2000" dirty="0">
                <a:solidFill>
                  <a:schemeClr val="bg1"/>
                </a:solidFill>
              </a:rPr>
              <a:t> алкоголь, куріння, часте споживання солодощів, зловживання напоями, що містять кофеїн. </a:t>
            </a:r>
            <a:endParaRPr lang="ru-RU" sz="2000" dirty="0">
              <a:solidFill>
                <a:schemeClr val="bg1"/>
              </a:solidFill>
            </a:endParaRPr>
          </a:p>
          <a:p>
            <a:r>
              <a:rPr lang="uk-UA" sz="2000" u="sng" dirty="0" smtClean="0">
                <a:solidFill>
                  <a:schemeClr val="bg1"/>
                </a:solidFill>
              </a:rPr>
              <a:t>Помірна </a:t>
            </a:r>
            <a:r>
              <a:rPr lang="uk-UA" sz="2000" u="sng" dirty="0">
                <a:solidFill>
                  <a:schemeClr val="bg1"/>
                </a:solidFill>
              </a:rPr>
              <a:t>інсоляція</a:t>
            </a:r>
            <a:r>
              <a:rPr lang="uk-UA" sz="2000" dirty="0">
                <a:solidFill>
                  <a:schemeClr val="bg1"/>
                </a:solidFill>
              </a:rPr>
              <a:t> (перебування на вулиці в сонячний час доби, але не знаходження на пляжі або садовій ділянці годинами під променями палючого сонця) сприяє нормалізації кальцій-фосфорного обміну і, як наслідок, служить засобом профілактики остеопорозу</a:t>
            </a:r>
            <a:r>
              <a:rPr lang="uk-UA" sz="2000" dirty="0" smtClean="0">
                <a:solidFill>
                  <a:schemeClr val="bg1"/>
                </a:solidFill>
              </a:rPr>
              <a:t>.</a:t>
            </a:r>
            <a:endParaRPr lang="ru-RU" sz="2000" dirty="0">
              <a:solidFill>
                <a:schemeClr val="bg1"/>
              </a:solidFill>
            </a:endParaRPr>
          </a:p>
        </p:txBody>
      </p:sp>
      <p:pic>
        <p:nvPicPr>
          <p:cNvPr id="13" name="Picture 4" descr="Картинки по запросу &quot;остеопороз&quot;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198" t="10559" r="4585" b="55048"/>
          <a:stretch/>
        </p:blipFill>
        <p:spPr bwMode="auto">
          <a:xfrm>
            <a:off x="7246540" y="989370"/>
            <a:ext cx="2155371" cy="26207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4" descr="Картинки по запросу &quot;остеопороз&quot;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008" t="48846" r="2248" b="1328"/>
          <a:stretch/>
        </p:blipFill>
        <p:spPr bwMode="auto">
          <a:xfrm>
            <a:off x="9694811" y="989370"/>
            <a:ext cx="2294165" cy="37966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4" descr="Картинки по запросу &quot;профилактика остеопороза&quot;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29" t="61964" r="65714" b="8907"/>
          <a:stretch/>
        </p:blipFill>
        <p:spPr bwMode="auto">
          <a:xfrm>
            <a:off x="261764" y="5013176"/>
            <a:ext cx="3053443" cy="16341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AutoShape 12" descr="Картинки по запросу &quot;вредные привычки&quot;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" name="AutoShape 14" descr="Картинки по запросу &quot;вредные привычки&quot;"/>
          <p:cNvSpPr>
            <a:spLocks noChangeAspect="1" noChangeArrowheads="1"/>
          </p:cNvSpPr>
          <p:nvPr/>
        </p:nvSpPr>
        <p:spPr bwMode="auto">
          <a:xfrm>
            <a:off x="765175" y="4651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3328" name="Picture 16" descr="Картинки по запросу &quot;вредные привычки&quot;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50196" y="5066190"/>
            <a:ext cx="2381250" cy="15811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775582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 descr="Картинки по запросу &quot;остеопороз лечение питание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06380" y="116632"/>
            <a:ext cx="6264696" cy="66247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05780" y="305068"/>
            <a:ext cx="4968551" cy="6247864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uk-UA" sz="2000" u="sng" dirty="0">
                <a:solidFill>
                  <a:schemeClr val="bg1"/>
                </a:solidFill>
              </a:rPr>
              <a:t>Ортопедичний режим.</a:t>
            </a:r>
            <a:r>
              <a:rPr lang="uk-UA" sz="2000" dirty="0">
                <a:solidFill>
                  <a:schemeClr val="bg1"/>
                </a:solidFill>
              </a:rPr>
              <a:t> Ортопедичний режим включає в себе комплекс заходів неспецифічного характеру, покликаних полегшити існування пацієнтові, страждаючому відразу декількома хворобами опорно-рухового апарату. Це сон на жорсткому ліжку (переважно ортопедичні або жорсткі пружинні матраци або щит під матрацом) з маленькою або ортопедичною подушкою під головою. </a:t>
            </a:r>
            <a:endParaRPr lang="uk-UA" sz="2000" dirty="0" smtClean="0">
              <a:solidFill>
                <a:schemeClr val="bg1"/>
              </a:solidFill>
            </a:endParaRPr>
          </a:p>
          <a:p>
            <a:r>
              <a:rPr lang="uk-UA" sz="2000" dirty="0" smtClean="0">
                <a:solidFill>
                  <a:schemeClr val="bg1"/>
                </a:solidFill>
              </a:rPr>
              <a:t>Необхідно </a:t>
            </a:r>
            <a:r>
              <a:rPr lang="uk-UA" sz="2000" dirty="0">
                <a:solidFill>
                  <a:schemeClr val="bg1"/>
                </a:solidFill>
              </a:rPr>
              <a:t>уникати тривалого лежання, сидіння (особливо згорбившись), стояння в одному положенні. Постава при сидінні повинна бути випрямленою, за рахунок вертикального розташування спинки стільця або за рахунок опори на лікті при сидінні за столом. Обмеження на підйом вантажів. Якщо ж все-таки доводиться піднімати якийсь предмет, то слід уникати нахилу вперед: необхідно присідати. </a:t>
            </a:r>
            <a:endParaRPr lang="ru-RU" sz="2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6914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73250" y="404664"/>
            <a:ext cx="8725818" cy="594008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uk-UA" sz="2000" u="sng" dirty="0" smtClean="0">
                <a:solidFill>
                  <a:schemeClr val="bg1"/>
                </a:solidFill>
              </a:rPr>
              <a:t>Збалансована </a:t>
            </a:r>
            <a:r>
              <a:rPr lang="uk-UA" sz="2000" u="sng" dirty="0">
                <a:solidFill>
                  <a:schemeClr val="bg1"/>
                </a:solidFill>
              </a:rPr>
              <a:t>дієта і різноманітне харчування.</a:t>
            </a:r>
            <a:r>
              <a:rPr lang="uk-UA" sz="2000" dirty="0">
                <a:solidFill>
                  <a:schemeClr val="bg1"/>
                </a:solidFill>
              </a:rPr>
              <a:t> </a:t>
            </a:r>
            <a:endParaRPr lang="uk-UA" sz="2000" dirty="0" smtClean="0">
              <a:solidFill>
                <a:schemeClr val="bg1"/>
              </a:solidFill>
            </a:endParaRPr>
          </a:p>
          <a:p>
            <a:r>
              <a:rPr lang="uk-UA" sz="2000" dirty="0" smtClean="0">
                <a:solidFill>
                  <a:schemeClr val="bg1"/>
                </a:solidFill>
              </a:rPr>
              <a:t>Зниження </a:t>
            </a:r>
            <a:r>
              <a:rPr lang="uk-UA" sz="2000" dirty="0">
                <a:solidFill>
                  <a:schemeClr val="bg1"/>
                </a:solidFill>
              </a:rPr>
              <a:t>кісткової маси викликають надлишок вуглеводів і фосфатів </a:t>
            </a:r>
            <a:r>
              <a:rPr lang="uk-UA" sz="2000" dirty="0" smtClean="0">
                <a:solidFill>
                  <a:schemeClr val="bg1"/>
                </a:solidFill>
              </a:rPr>
              <a:t>у </a:t>
            </a:r>
            <a:r>
              <a:rPr lang="uk-UA" sz="2000" dirty="0">
                <a:solidFill>
                  <a:schemeClr val="bg1"/>
                </a:solidFill>
              </a:rPr>
              <a:t>їжі. </a:t>
            </a:r>
            <a:endParaRPr lang="uk-UA" sz="2000" dirty="0" smtClean="0">
              <a:solidFill>
                <a:schemeClr val="bg1"/>
              </a:solidFill>
            </a:endParaRPr>
          </a:p>
          <a:p>
            <a:r>
              <a:rPr lang="uk-UA" sz="2000" dirty="0" smtClean="0">
                <a:solidFill>
                  <a:schemeClr val="bg1"/>
                </a:solidFill>
              </a:rPr>
              <a:t>Обмеження </a:t>
            </a:r>
            <a:r>
              <a:rPr lang="uk-UA" sz="2000" dirty="0">
                <a:solidFill>
                  <a:schemeClr val="bg1"/>
                </a:solidFill>
              </a:rPr>
              <a:t>вуглеводів і тваринних жирів (цукор, хлібобулочні вироби, </a:t>
            </a:r>
            <a:r>
              <a:rPr lang="uk-UA" sz="2000" dirty="0" err="1">
                <a:solidFill>
                  <a:schemeClr val="bg1"/>
                </a:solidFill>
              </a:rPr>
              <a:t>сахаровмістні</a:t>
            </a:r>
            <a:r>
              <a:rPr lang="uk-UA" sz="2000" dirty="0">
                <a:solidFill>
                  <a:schemeClr val="bg1"/>
                </a:solidFill>
              </a:rPr>
              <a:t> напої, жирні продукти, за винятком рослинного масла), достатній вміст нежирних кисломолочних і молочних продуктів в їжі, овочів і фруктів, раціональний підхід до організації дієтичного харчування. </a:t>
            </a:r>
            <a:endParaRPr lang="uk-UA" sz="2000" dirty="0" smtClean="0">
              <a:solidFill>
                <a:schemeClr val="bg1"/>
              </a:solidFill>
            </a:endParaRPr>
          </a:p>
          <a:p>
            <a:r>
              <a:rPr lang="uk-UA" sz="2000" dirty="0" smtClean="0">
                <a:solidFill>
                  <a:schemeClr val="bg1"/>
                </a:solidFill>
              </a:rPr>
              <a:t>У </a:t>
            </a:r>
            <a:r>
              <a:rPr lang="uk-UA" sz="2000" dirty="0">
                <a:solidFill>
                  <a:schemeClr val="bg1"/>
                </a:solidFill>
              </a:rPr>
              <a:t>харчовому раціоні має бути достатня кількість кальцію, не менш 1000 мг, в літньому віці - 1500-2000 мг. Найбільша кількість кальцію міститься в молочних продуктах (молоко, </a:t>
            </a:r>
            <a:r>
              <a:rPr lang="uk-UA" sz="2000" dirty="0" err="1" smtClean="0">
                <a:solidFill>
                  <a:schemeClr val="bg1"/>
                </a:solidFill>
              </a:rPr>
              <a:t>творог</a:t>
            </a:r>
            <a:r>
              <a:rPr lang="uk-UA" sz="2000" dirty="0" smtClean="0">
                <a:solidFill>
                  <a:schemeClr val="bg1"/>
                </a:solidFill>
              </a:rPr>
              <a:t>, </a:t>
            </a:r>
            <a:r>
              <a:rPr lang="uk-UA" sz="2000" dirty="0">
                <a:solidFill>
                  <a:schemeClr val="bg1"/>
                </a:solidFill>
              </a:rPr>
              <a:t>сир та ін</a:t>
            </a:r>
            <a:r>
              <a:rPr lang="uk-UA" sz="2000" dirty="0" smtClean="0">
                <a:solidFill>
                  <a:schemeClr val="bg1"/>
                </a:solidFill>
              </a:rPr>
              <a:t>.), з </a:t>
            </a:r>
            <a:r>
              <a:rPr lang="uk-UA" sz="2000" dirty="0">
                <a:solidFill>
                  <a:schemeClr val="bg1"/>
                </a:solidFill>
              </a:rPr>
              <a:t>них він засвоюється практично повністю. В 1 літрі молока міститься 1000 мг кальцію, в 100 г сиру – 950 мг. Багато кальцію в куразі, мигдалі, сушених соєвих бобах, селері, рибі. </a:t>
            </a:r>
            <a:endParaRPr lang="uk-UA" sz="2000" dirty="0" smtClean="0">
              <a:solidFill>
                <a:schemeClr val="bg1"/>
              </a:solidFill>
            </a:endParaRPr>
          </a:p>
          <a:p>
            <a:r>
              <a:rPr lang="uk-UA" sz="2000" dirty="0" smtClean="0">
                <a:solidFill>
                  <a:schemeClr val="bg1"/>
                </a:solidFill>
              </a:rPr>
              <a:t>На </a:t>
            </a:r>
            <a:r>
              <a:rPr lang="uk-UA" sz="2000" dirty="0">
                <a:solidFill>
                  <a:schemeClr val="bg1"/>
                </a:solidFill>
              </a:rPr>
              <a:t>міцність кісток впливає не стільки абсолютна кількість кальцію в їжі, скільки співвідношення в харчовому раціоні кальцію і фосфору: кількість кальцію повинна в півтора-два рази перевищувати кількість фосфору. </a:t>
            </a:r>
            <a:endParaRPr lang="uk-UA" sz="2000" dirty="0" smtClean="0">
              <a:solidFill>
                <a:schemeClr val="bg1"/>
              </a:solidFill>
            </a:endParaRPr>
          </a:p>
          <a:p>
            <a:r>
              <a:rPr lang="uk-UA" sz="2000" dirty="0" smtClean="0">
                <a:solidFill>
                  <a:schemeClr val="bg1"/>
                </a:solidFill>
              </a:rPr>
              <a:t>Крім </a:t>
            </a:r>
            <a:r>
              <a:rPr lang="uk-UA" sz="2000" dirty="0">
                <a:solidFill>
                  <a:schemeClr val="bg1"/>
                </a:solidFill>
              </a:rPr>
              <a:t>того, для повноцінного засвоєння кальцію в раціоні повинні буті ще й магній, бор, мідь, марганець, цинк, вітаміни B6, C, K і </a:t>
            </a:r>
            <a:r>
              <a:rPr lang="uk-UA" sz="2000" dirty="0" err="1">
                <a:solidFill>
                  <a:schemeClr val="bg1"/>
                </a:solidFill>
              </a:rPr>
              <a:t>фолієва</a:t>
            </a:r>
            <a:r>
              <a:rPr lang="uk-UA" sz="2000" dirty="0">
                <a:solidFill>
                  <a:schemeClr val="bg1"/>
                </a:solidFill>
              </a:rPr>
              <a:t> кислота, а також певні білки й жири, що сприяють засвоєнню вітаміну D. </a:t>
            </a:r>
            <a:endParaRPr lang="uk-UA" sz="2000" dirty="0" smtClean="0">
              <a:solidFill>
                <a:schemeClr val="bg1"/>
              </a:solidFill>
            </a:endParaRPr>
          </a:p>
          <a:p>
            <a:r>
              <a:rPr lang="uk-UA" sz="2000" dirty="0" smtClean="0">
                <a:solidFill>
                  <a:schemeClr val="bg1"/>
                </a:solidFill>
              </a:rPr>
              <a:t>Правильно </a:t>
            </a:r>
            <a:r>
              <a:rPr lang="uk-UA" sz="2000" dirty="0">
                <a:solidFill>
                  <a:schemeClr val="bg1"/>
                </a:solidFill>
              </a:rPr>
              <a:t>складена дієта, що містіть усі необхідні компоненти, здатна серйозно зменшити загрозу розвитку остеопорозу.</a:t>
            </a:r>
            <a:endParaRPr lang="ru-RU" sz="2000" dirty="0">
              <a:solidFill>
                <a:schemeClr val="bg1"/>
              </a:solidFill>
            </a:endParaRPr>
          </a:p>
        </p:txBody>
      </p:sp>
      <p:pic>
        <p:nvPicPr>
          <p:cNvPr id="4" name="Picture 2" descr="Картинки по запросу &quot;остеопороз&quot;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949" r="60257"/>
          <a:stretch/>
        </p:blipFill>
        <p:spPr bwMode="auto">
          <a:xfrm>
            <a:off x="261764" y="404664"/>
            <a:ext cx="2808514" cy="5940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592975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Картинки по запросу &quot;волосы при недостатке кальция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5940" y="260648"/>
            <a:ext cx="8424936" cy="63367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328642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1965033"/>
            <a:ext cx="12188825" cy="1200329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txBody>
          <a:bodyPr wrap="square">
            <a:spAutoFit/>
          </a:bodyPr>
          <a:lstStyle/>
          <a:p>
            <a:r>
              <a:rPr lang="uk-UA" dirty="0" smtClean="0"/>
              <a:t>Проблема </a:t>
            </a:r>
            <a:r>
              <a:rPr lang="uk-UA" dirty="0"/>
              <a:t>остеопорозу надзвичайно актуальна і за значимістю займає четверте місце серед неінфекційних захворювань після серцево-судинних, онкологічних захворювань та цукрового діабету. В останні роки намітилася тенденція до збільшення кількості хворих, що страждають </a:t>
            </a:r>
            <a:r>
              <a:rPr lang="uk-UA" dirty="0" smtClean="0"/>
              <a:t>на остеопороз. </a:t>
            </a:r>
            <a:r>
              <a:rPr lang="uk-UA" dirty="0"/>
              <a:t>Переломи шийки стегна, пов'язані з остеопорозом, поряд з </a:t>
            </a:r>
            <a:r>
              <a:rPr lang="uk-UA" dirty="0" smtClean="0"/>
              <a:t>ішемічною хворобою серця, </a:t>
            </a:r>
            <a:r>
              <a:rPr lang="uk-UA" dirty="0"/>
              <a:t>раком матки, раком молочної залози є найбільш частими причинами смерті жінок. </a:t>
            </a:r>
            <a:endParaRPr lang="uk-UA" dirty="0" smtClean="0"/>
          </a:p>
        </p:txBody>
      </p:sp>
      <p:pic>
        <p:nvPicPr>
          <p:cNvPr id="5" name="Picture 2" descr="Картинки по запросу &quot;остеопороз&quot;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523"/>
          <a:stretch/>
        </p:blipFill>
        <p:spPr bwMode="auto">
          <a:xfrm>
            <a:off x="5158308" y="3180895"/>
            <a:ext cx="7030517" cy="3477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-1" y="20943"/>
            <a:ext cx="12188825" cy="743761"/>
          </a:xfrm>
        </p:spPr>
        <p:txBody>
          <a:bodyPr>
            <a:normAutofit/>
          </a:bodyPr>
          <a:lstStyle/>
          <a:p>
            <a:pPr algn="ctr"/>
            <a:r>
              <a:rPr lang="uk-UA" sz="4000" b="1" dirty="0" smtClean="0"/>
              <a:t>Остеопороз - </a:t>
            </a:r>
            <a:r>
              <a:rPr lang="uk-UA" sz="4000" b="1" dirty="0"/>
              <a:t>"</a:t>
            </a:r>
            <a:r>
              <a:rPr lang="uk-UA" sz="4000" b="1" dirty="0" smtClean="0"/>
              <a:t>мовчазна епідемія </a:t>
            </a:r>
            <a:r>
              <a:rPr lang="uk-UA" sz="4000" b="1" dirty="0"/>
              <a:t>ХХІ століття"</a:t>
            </a:r>
            <a:endParaRPr lang="ru-RU" sz="4000" b="1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1" y="764704"/>
            <a:ext cx="1218882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400" b="1" u="sng" dirty="0"/>
              <a:t>Остеопороз</a:t>
            </a:r>
            <a:r>
              <a:rPr lang="uk-UA" sz="2400" dirty="0"/>
              <a:t> - системне, прогресуюче захворювання скелета, що супроводжується зниженням кісткової маси і порушенням </a:t>
            </a:r>
            <a:r>
              <a:rPr lang="uk-UA" sz="2400" dirty="0" err="1"/>
              <a:t>мікроархітектоніки</a:t>
            </a:r>
            <a:r>
              <a:rPr lang="uk-UA" sz="2400" dirty="0"/>
              <a:t> кісткової тканини, що призводе до підвищення крихкості кістки і появі переломів при мінімальних ушкодженнях.</a:t>
            </a:r>
            <a:endParaRPr lang="ru-RU" sz="24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0" y="3180895"/>
            <a:ext cx="5158308" cy="3477875"/>
          </a:xfrm>
          <a:prstGeom prst="rect">
            <a:avLst/>
          </a:prstGeom>
          <a:solidFill>
            <a:schemeClr val="bg2">
              <a:lumMod val="75000"/>
              <a:lumOff val="25000"/>
            </a:schemeClr>
          </a:solidFill>
        </p:spPr>
        <p:txBody>
          <a:bodyPr wrap="square">
            <a:spAutoFit/>
          </a:bodyPr>
          <a:lstStyle/>
          <a:p>
            <a:pPr lvl="0"/>
            <a:r>
              <a:rPr lang="uk-UA" sz="2000" dirty="0">
                <a:solidFill>
                  <a:prstClr val="white"/>
                </a:solidFill>
              </a:rPr>
              <a:t>У нашій країні не тільки існує проблема діагностики і лікування цього захворювання, але відсутня елементарна інформованість про неї населення. Остеопороз називають </a:t>
            </a:r>
            <a:r>
              <a:rPr lang="uk-UA" sz="2000" i="1" dirty="0">
                <a:solidFill>
                  <a:prstClr val="white"/>
                </a:solidFill>
              </a:rPr>
              <a:t>"мовчазною епідемією ХХІ століття", </a:t>
            </a:r>
            <a:r>
              <a:rPr lang="uk-UA" sz="2000" dirty="0">
                <a:solidFill>
                  <a:prstClr val="white"/>
                </a:solidFill>
              </a:rPr>
              <a:t>так як часто людина навіть не знає, що у неї остеопороз </a:t>
            </a:r>
            <a:r>
              <a:rPr lang="uk-UA" sz="2000" dirty="0" smtClean="0">
                <a:solidFill>
                  <a:prstClr val="white"/>
                </a:solidFill>
              </a:rPr>
              <a:t>до тих пір, </a:t>
            </a:r>
            <a:r>
              <a:rPr lang="uk-UA" sz="2000" dirty="0">
                <a:solidFill>
                  <a:prstClr val="white"/>
                </a:solidFill>
              </a:rPr>
              <a:t>поки втрати кальцію не призведуть до переломів, а тоді вже дуже важко відновити кісткову </a:t>
            </a:r>
            <a:r>
              <a:rPr lang="uk-UA" sz="2000" dirty="0" smtClean="0">
                <a:solidFill>
                  <a:prstClr val="white"/>
                </a:solidFill>
              </a:rPr>
              <a:t>масу, функціональний стан опорно-рухового апарату і, відповідно, якість </a:t>
            </a:r>
            <a:r>
              <a:rPr lang="uk-UA" sz="2000" dirty="0">
                <a:solidFill>
                  <a:prstClr val="white"/>
                </a:solidFill>
              </a:rPr>
              <a:t>життя.</a:t>
            </a:r>
            <a:endParaRPr lang="ru-RU" sz="2000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89902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89756" y="0"/>
            <a:ext cx="11809312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000" b="1" u="sng" dirty="0"/>
              <a:t>Що повинно бути на столі:</a:t>
            </a:r>
            <a:endParaRPr lang="ru-RU" sz="2000" b="1" dirty="0"/>
          </a:p>
          <a:p>
            <a:r>
              <a:rPr lang="uk-UA" sz="2000" dirty="0"/>
              <a:t>1. </a:t>
            </a:r>
            <a:r>
              <a:rPr lang="uk-UA" sz="2000" u="sng" dirty="0">
                <a:hlinkClick r:id="rId2"/>
              </a:rPr>
              <a:t>Молоко</a:t>
            </a:r>
            <a:r>
              <a:rPr lang="uk-UA" sz="2000" dirty="0"/>
              <a:t> й </a:t>
            </a:r>
            <a:r>
              <a:rPr lang="uk-UA" sz="2000" u="sng" dirty="0">
                <a:hlinkClick r:id="rId3" tooltip="Молочні продукти (ще не написана)"/>
              </a:rPr>
              <a:t>молочні продукти</a:t>
            </a:r>
            <a:r>
              <a:rPr lang="uk-UA" sz="2000" dirty="0"/>
              <a:t> (краще знежирені). У них оптимальне співвідношення кальцію й фосфору. Крім того, жир ускладнює засвоєння кальцію, тому краще вживати молочні продукти зі зниженою жирністю.</a:t>
            </a:r>
            <a:endParaRPr lang="ru-RU" sz="2000" dirty="0"/>
          </a:p>
          <a:p>
            <a:r>
              <a:rPr lang="uk-UA" sz="2000" dirty="0"/>
              <a:t>2. Свіжі </a:t>
            </a:r>
            <a:r>
              <a:rPr lang="uk-UA" sz="2000" u="sng" dirty="0">
                <a:hlinkClick r:id="rId4" tooltip="Овоч"/>
              </a:rPr>
              <a:t>овочі</a:t>
            </a:r>
            <a:r>
              <a:rPr lang="uk-UA" sz="2000" dirty="0"/>
              <a:t> й </a:t>
            </a:r>
            <a:r>
              <a:rPr lang="uk-UA" sz="2000" u="sng" dirty="0">
                <a:hlinkClick r:id="rId5" tooltip="Фрукт"/>
              </a:rPr>
              <a:t>фрукти</a:t>
            </a:r>
            <a:r>
              <a:rPr lang="uk-UA" sz="2000" dirty="0"/>
              <a:t>, особливо всі види </a:t>
            </a:r>
            <a:r>
              <a:rPr lang="uk-UA" sz="2000" u="sng" dirty="0">
                <a:hlinkClick r:id="rId6" tooltip="Капуста"/>
              </a:rPr>
              <a:t>капусти</a:t>
            </a:r>
            <a:r>
              <a:rPr lang="uk-UA" sz="2000" dirty="0"/>
              <a:t> (білокачанна, броколі, цвітна), </a:t>
            </a:r>
            <a:r>
              <a:rPr lang="uk-UA" sz="2000" u="sng" dirty="0">
                <a:hlinkClick r:id="rId7" tooltip="Морква"/>
              </a:rPr>
              <a:t>морква</a:t>
            </a:r>
            <a:r>
              <a:rPr lang="uk-UA" sz="2000" dirty="0"/>
              <a:t>, </a:t>
            </a:r>
            <a:r>
              <a:rPr lang="uk-UA" sz="2000" u="sng" dirty="0">
                <a:hlinkClick r:id="rId8" tooltip="Ріпа"/>
              </a:rPr>
              <a:t>ріпа</a:t>
            </a:r>
            <a:r>
              <a:rPr lang="uk-UA" sz="2000" dirty="0"/>
              <a:t>. Крім кальцію вони містять всю «групу підтримки» мікроелементів, необхідних для повноцінного засвоєння кальцію.</a:t>
            </a:r>
            <a:endParaRPr lang="ru-RU" sz="2000" dirty="0"/>
          </a:p>
          <a:p>
            <a:r>
              <a:rPr lang="uk-UA" sz="2000" dirty="0"/>
              <a:t>3. Бобове, гарбузове й соняшникове насіння, рослинні масла. Всі вони містять білки й жири, необхідні для зміцнення кісткової тканини й засвоєння вітаміну D.</a:t>
            </a:r>
            <a:endParaRPr lang="ru-RU" sz="2000" dirty="0"/>
          </a:p>
        </p:txBody>
      </p:sp>
      <p:pic>
        <p:nvPicPr>
          <p:cNvPr id="3" name="Picture 2" descr="Картинки по запросу &quot;остеопороз&quot;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1764" y="2925249"/>
            <a:ext cx="7344816" cy="3821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Картинки по запросу &quot;причины остеопороза&quot;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10636" y="3035836"/>
            <a:ext cx="3744416" cy="3600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380360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67850" y="188640"/>
            <a:ext cx="11903226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400" b="1" u="sng" dirty="0" smtClean="0"/>
              <a:t>Слід </a:t>
            </a:r>
            <a:r>
              <a:rPr lang="uk-UA" sz="2400" b="1" u="sng" dirty="0"/>
              <a:t>виключити з раціону продукти, які погіршують засвоєння кальцію або сприяють його вимиванню з організму. Це так звані «викрадачі кальцію»:</a:t>
            </a:r>
            <a:endParaRPr lang="ru-RU" sz="2400" b="1" dirty="0"/>
          </a:p>
          <a:p>
            <a:r>
              <a:rPr lang="uk-UA" sz="2400" dirty="0"/>
              <a:t>1. </a:t>
            </a:r>
            <a:r>
              <a:rPr lang="uk-UA" sz="2400" u="sng" dirty="0">
                <a:hlinkClick r:id="rId2"/>
              </a:rPr>
              <a:t>Цукор</a:t>
            </a:r>
            <a:r>
              <a:rPr lang="uk-UA" sz="2400" dirty="0"/>
              <a:t>, </a:t>
            </a:r>
            <a:r>
              <a:rPr lang="uk-UA" sz="2400" u="sng" dirty="0">
                <a:hlinkClick r:id="rId3" tooltip="Мед"/>
              </a:rPr>
              <a:t>мед</a:t>
            </a:r>
            <a:r>
              <a:rPr lang="uk-UA" sz="2400" dirty="0"/>
              <a:t>, вироби з пшеничного борошна (</a:t>
            </a:r>
            <a:r>
              <a:rPr lang="uk-UA" sz="2400" u="sng" dirty="0">
                <a:hlinkClick r:id="rId4" tooltip="Макарони"/>
              </a:rPr>
              <a:t>макарони</a:t>
            </a:r>
            <a:r>
              <a:rPr lang="uk-UA" sz="2400" dirty="0"/>
              <a:t>, білий хліб), </a:t>
            </a:r>
            <a:r>
              <a:rPr lang="uk-UA" sz="2400" u="sng" dirty="0">
                <a:hlinkClick r:id="rId5" tooltip="Кава"/>
              </a:rPr>
              <a:t>кава</a:t>
            </a:r>
            <a:r>
              <a:rPr lang="uk-UA" sz="2400" dirty="0"/>
              <a:t>, </a:t>
            </a:r>
            <a:r>
              <a:rPr lang="uk-UA" sz="2400" u="sng" dirty="0">
                <a:hlinkClick r:id="rId6" tooltip="Чай"/>
              </a:rPr>
              <a:t>чай</a:t>
            </a:r>
            <a:r>
              <a:rPr lang="uk-UA" sz="2400" dirty="0"/>
              <a:t>. Усі рафіновані продукти й </a:t>
            </a:r>
            <a:r>
              <a:rPr lang="uk-UA" sz="2400" u="sng" dirty="0">
                <a:hlinkClick r:id="rId7" tooltip="Кофеїн"/>
              </a:rPr>
              <a:t>кофеїн</a:t>
            </a:r>
            <a:r>
              <a:rPr lang="uk-UA" sz="2400" dirty="0"/>
              <a:t> порушують всмоктування кальцію в кишечнику.</a:t>
            </a:r>
            <a:endParaRPr lang="ru-RU" sz="2400" dirty="0"/>
          </a:p>
          <a:p>
            <a:r>
              <a:rPr lang="uk-UA" sz="2400" dirty="0"/>
              <a:t>2. М’ясні продукти заводського виготовлення (натуральне м’ясо на засвоєння кальцію не впливає).</a:t>
            </a:r>
            <a:endParaRPr lang="ru-RU" sz="2400" dirty="0"/>
          </a:p>
          <a:p>
            <a:r>
              <a:rPr lang="uk-UA" sz="2400" dirty="0"/>
              <a:t>3. Надлишок </a:t>
            </a:r>
            <a:r>
              <a:rPr lang="uk-UA" sz="2400" u="sng" dirty="0">
                <a:solidFill>
                  <a:srgbClr val="FFC000"/>
                </a:solidFill>
              </a:rPr>
              <a:t>солі</a:t>
            </a:r>
            <a:r>
              <a:rPr lang="uk-UA" sz="2400" dirty="0"/>
              <a:t>. Сіль витісняє з організму кальцій, який виходить разом із сечею. Всього одна зайва чайна ложка солі в день може викликати зменшення кісткової маси на 1,5% в рік.</a:t>
            </a:r>
            <a:endParaRPr lang="ru-RU" sz="2400" dirty="0"/>
          </a:p>
        </p:txBody>
      </p:sp>
      <p:pic>
        <p:nvPicPr>
          <p:cNvPr id="4" name="Picture 2" descr="Картинки по запросу &quot;остеопороз&quot;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043"/>
          <a:stretch/>
        </p:blipFill>
        <p:spPr bwMode="auto">
          <a:xfrm>
            <a:off x="3718148" y="3555924"/>
            <a:ext cx="5112568" cy="30854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698" name="Picture 2" descr="Картинки по запросу &quot;остеопороз лечение питание&quot;"/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100" t="14821" r="3016" b="35092"/>
          <a:stretch/>
        </p:blipFill>
        <p:spPr bwMode="auto">
          <a:xfrm>
            <a:off x="333772" y="4110438"/>
            <a:ext cx="2979964" cy="20323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719231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04006" y="980728"/>
            <a:ext cx="11953328" cy="5632311"/>
          </a:xfrm>
          <a:prstGeom prst="rect">
            <a:avLst/>
          </a:prstGeom>
          <a:solidFill>
            <a:schemeClr val="accent2">
              <a:lumMod val="50000"/>
            </a:schemeClr>
          </a:solidFill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uk-UA" sz="2000" dirty="0" smtClean="0"/>
              <a:t>Лікування </a:t>
            </a:r>
            <a:r>
              <a:rPr lang="uk-UA" sz="2000" dirty="0"/>
              <a:t>хворих на остеопороз має бути комплексним з урахуванням форми захворювання (первинної або вторинної) і направлено на уповільнення темпів втрати кісткової тканини і посилення процесів </a:t>
            </a:r>
            <a:r>
              <a:rPr lang="uk-UA" sz="2000" dirty="0" err="1" smtClean="0"/>
              <a:t>кісткоутворення</a:t>
            </a:r>
            <a:r>
              <a:rPr lang="uk-UA" sz="2000" dirty="0"/>
              <a:t>. </a:t>
            </a:r>
            <a:endParaRPr lang="uk-UA" sz="2000" dirty="0" smtClean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uk-UA" sz="2000" dirty="0" smtClean="0"/>
              <a:t>При </a:t>
            </a:r>
            <a:r>
              <a:rPr lang="uk-UA" sz="2000" dirty="0"/>
              <a:t>вторинному остеопорозі необхідно усунути першопричину захворювання або по можливості зменшити її вплив і починати корекцію структури кісткової </a:t>
            </a:r>
            <a:r>
              <a:rPr lang="uk-UA" sz="2000" dirty="0" smtClean="0"/>
              <a:t>тканини. Своєчасне </a:t>
            </a:r>
            <a:r>
              <a:rPr lang="uk-UA" sz="2000" dirty="0"/>
              <a:t>усунення причини вторинного остеопорозу у багатьох випадках може призвести до повної нормалізації структури кісткової тканини. </a:t>
            </a:r>
            <a:endParaRPr lang="uk-UA" sz="2000" dirty="0" smtClean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uk-UA" sz="2000" dirty="0" smtClean="0"/>
              <a:t>Лікування </a:t>
            </a:r>
            <a:r>
              <a:rPr lang="uk-UA" sz="2000" dirty="0"/>
              <a:t>хворих на первинний остеопороз направлено на уповільнення темпів втрати кісткової тканини. Воно включає дієту, постійний рівень фізичної активності </a:t>
            </a:r>
            <a:r>
              <a:rPr lang="uk-UA" sz="2000" dirty="0" smtClean="0"/>
              <a:t>та </a:t>
            </a:r>
            <a:r>
              <a:rPr lang="uk-UA" sz="2000" dirty="0"/>
              <a:t>призначення засобів, що пригнічують резорбцію кістки або стимулюють </a:t>
            </a:r>
            <a:r>
              <a:rPr lang="uk-UA" sz="2000" dirty="0" err="1"/>
              <a:t>кісткоутворення</a:t>
            </a:r>
            <a:r>
              <a:rPr lang="uk-UA" sz="2000" dirty="0"/>
              <a:t>.</a:t>
            </a:r>
            <a:endParaRPr lang="ru-RU" sz="2000" dirty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uk-UA" sz="2000" dirty="0" smtClean="0"/>
              <a:t>При </a:t>
            </a:r>
            <a:r>
              <a:rPr lang="uk-UA" sz="2000" dirty="0"/>
              <a:t>лікуванні остеопорозу застосовують курсами по 2-3 місяці препарати, які гальмують резорбцію кістки (препарати кальцію, </a:t>
            </a:r>
            <a:r>
              <a:rPr lang="uk-UA" sz="2000" dirty="0" err="1"/>
              <a:t>кальцитонін</a:t>
            </a:r>
            <a:r>
              <a:rPr lang="uk-UA" sz="2000" dirty="0"/>
              <a:t>, </a:t>
            </a:r>
            <a:r>
              <a:rPr lang="uk-UA" sz="2000" dirty="0" err="1"/>
              <a:t>біфосфонати</a:t>
            </a:r>
            <a:r>
              <a:rPr lang="uk-UA" sz="2000" dirty="0"/>
              <a:t>) в комбінації з препаратами вітаміну D. </a:t>
            </a:r>
            <a:endParaRPr lang="uk-UA" sz="2000" dirty="0" smtClean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uk-UA" sz="2000" dirty="0" smtClean="0"/>
              <a:t>У </a:t>
            </a:r>
            <a:r>
              <a:rPr lang="uk-UA" sz="2000" dirty="0"/>
              <a:t>лікуванні остеопорозу у жінок важлива </a:t>
            </a:r>
            <a:r>
              <a:rPr lang="uk-UA" sz="2000" dirty="0" err="1"/>
              <a:t>гормонозамістна</a:t>
            </a:r>
            <a:r>
              <a:rPr lang="uk-UA" sz="2000" dirty="0"/>
              <a:t> терапія: естрадіол. </a:t>
            </a:r>
            <a:endParaRPr lang="uk-UA" sz="2000" dirty="0" smtClean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uk-UA" sz="2000" dirty="0" smtClean="0"/>
              <a:t>Важливу </a:t>
            </a:r>
            <a:r>
              <a:rPr lang="uk-UA" sz="2000" dirty="0"/>
              <a:t>роль відіграє симптоматичне лікування, яке не впливає безпосередньо на сам патологічний процес у кістковій тканині, але допомагає пацієнтові підвищити якість життя і працездатність. Воно спрямоване на зменшення болю, підвищення рухливості, адаптацію до соціальних умов життя. Сюди відносяться лікувальна фізкультура, масаж, фізіотерапевтичні процедури, призначення знеболюючих і ряду інших препаратів, використання корсетів та інших ортопедичних виробів.  </a:t>
            </a:r>
            <a:endParaRPr lang="ru-RU" sz="2000" dirty="0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18004" y="188640"/>
            <a:ext cx="11953327" cy="599728"/>
          </a:xfrm>
        </p:spPr>
        <p:txBody>
          <a:bodyPr>
            <a:normAutofit/>
          </a:bodyPr>
          <a:lstStyle/>
          <a:p>
            <a:r>
              <a:rPr lang="uk-UA" sz="3200" b="1" i="1" dirty="0"/>
              <a:t>Принципи лікування і</a:t>
            </a:r>
            <a:r>
              <a:rPr lang="uk-UA" sz="3200" i="1" dirty="0"/>
              <a:t> </a:t>
            </a:r>
            <a:r>
              <a:rPr lang="uk-UA" sz="3200" b="1" i="1" dirty="0"/>
              <a:t>фізичної реабілітації при остеопорозі</a:t>
            </a:r>
            <a:endParaRPr lang="ru-RU" sz="32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941539"/>
            <a:ext cx="9766820" cy="5909310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txBody>
          <a:bodyPr wrap="square">
            <a:spAutoFit/>
          </a:bodyPr>
          <a:lstStyle/>
          <a:p>
            <a:r>
              <a:rPr lang="uk-UA" dirty="0" smtClean="0"/>
              <a:t>При </a:t>
            </a:r>
            <a:r>
              <a:rPr lang="uk-UA" dirty="0"/>
              <a:t>переломах хребців на фоні остеопорозу, на ряду з медикаментозною терапією, обов’язковим є використання ортопедичних корсетів. Однак такі корсети у верхній частині тиснуть ременями або іншими елементами конструкції на шкіру в ділянках плечей і пахв, а в нижній частині затискають живіт широким ременем. Крім того, дуже рідко корсет здатний забезпечити вентиляцію, і шкіра під ним потіє і місцями натирається. Багато авторів вважають, що іммобілізація, тобто носіння корсета, посилює остеопороз. </a:t>
            </a:r>
            <a:endParaRPr lang="uk-UA" dirty="0" smtClean="0"/>
          </a:p>
          <a:p>
            <a:r>
              <a:rPr lang="uk-UA" dirty="0" err="1" smtClean="0"/>
              <a:t>Ортез</a:t>
            </a:r>
            <a:r>
              <a:rPr lang="uk-UA" dirty="0" smtClean="0"/>
              <a:t> </a:t>
            </a:r>
            <a:r>
              <a:rPr lang="uk-UA" dirty="0"/>
              <a:t>застосовують лише в періоді гострих проявів на обмежений час; таким чином зменшується біль, і пацієнт набуває більшу активність, ніж без корсета. У гострому періоді після перелому хребта корсет носять протягом усього дня. При свіжих компресійних переломах хребта протипоказано довго сидіти в корсеті.</a:t>
            </a:r>
            <a:endParaRPr lang="uk-UA" dirty="0" smtClean="0"/>
          </a:p>
          <a:p>
            <a:r>
              <a:rPr lang="uk-UA" dirty="0" smtClean="0"/>
              <a:t>При </a:t>
            </a:r>
            <a:r>
              <a:rPr lang="uk-UA" dirty="0"/>
              <a:t>переломі хребців для іммобілізації тулуба в залежності від локалізації перелому застосовують поперековий або грудо-поперековий корсет. При остеопорозі хворі носять корсет протягом декількох років. </a:t>
            </a:r>
            <a:endParaRPr lang="uk-UA" dirty="0" smtClean="0"/>
          </a:p>
          <a:p>
            <a:r>
              <a:rPr lang="uk-UA" dirty="0" smtClean="0"/>
              <a:t>Користування </a:t>
            </a:r>
            <a:r>
              <a:rPr lang="uk-UA" dirty="0"/>
              <a:t>корсетом має свої особливості. Пацієнт одягає корсет в положенні лежачи, потім встає, спираючись на руки, повертаючись на бік і спускаючи ноги з ліжка. </a:t>
            </a:r>
            <a:endParaRPr lang="uk-UA" dirty="0" smtClean="0"/>
          </a:p>
          <a:p>
            <a:r>
              <a:rPr lang="uk-UA" dirty="0" smtClean="0"/>
              <a:t>Носіння </a:t>
            </a:r>
            <a:r>
              <a:rPr lang="uk-UA" dirty="0"/>
              <a:t>напівжорсткого або м'якого корсета доцільно за умови занять лікувальною гімнастикою, щоб уникнути атрофії м'язів. Навантаження в корсеті є дозованими. Найбільш поширеним видом навантаження є ходьба в корсеті. </a:t>
            </a:r>
            <a:r>
              <a:rPr lang="uk-UA" dirty="0" smtClean="0"/>
              <a:t>При </a:t>
            </a:r>
            <a:r>
              <a:rPr lang="uk-UA" dirty="0"/>
              <a:t>свіжих переломах хребта ходьба починається у міру зменшення болю. Спочатку дозована ходьба триває не більше 15 хвилин в день. </a:t>
            </a:r>
            <a:r>
              <a:rPr lang="uk-UA" dirty="0" smtClean="0"/>
              <a:t>Протягом </a:t>
            </a:r>
            <a:r>
              <a:rPr lang="uk-UA" dirty="0"/>
              <a:t>1-2 місяців </a:t>
            </a:r>
            <a:r>
              <a:rPr lang="uk-UA" dirty="0" smtClean="0"/>
              <a:t>час </a:t>
            </a:r>
            <a:r>
              <a:rPr lang="uk-UA" dirty="0"/>
              <a:t>ходьби збільшують до півтора-двох годин. </a:t>
            </a:r>
            <a:r>
              <a:rPr lang="uk-UA" dirty="0" smtClean="0"/>
              <a:t>Чергують </a:t>
            </a:r>
            <a:r>
              <a:rPr lang="uk-UA" dirty="0"/>
              <a:t>різні варіанти ходьби: на носках, на п'ятах, по рівній поверхні, по пересіченій місцевості. </a:t>
            </a:r>
            <a:endParaRPr lang="uk-UA" dirty="0" smtClean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0" y="0"/>
            <a:ext cx="9144001" cy="941539"/>
          </a:xfrm>
        </p:spPr>
        <p:txBody>
          <a:bodyPr/>
          <a:lstStyle/>
          <a:p>
            <a:pPr algn="ctr"/>
            <a:r>
              <a:rPr lang="uk-UA" sz="6000" b="1" dirty="0"/>
              <a:t>Ортопедичне лікування</a:t>
            </a:r>
            <a:endParaRPr lang="ru-RU" sz="6000" dirty="0"/>
          </a:p>
        </p:txBody>
      </p:sp>
      <p:pic>
        <p:nvPicPr>
          <p:cNvPr id="33794" name="Picture 2" descr="Картинки по запросу &quot;ортопедическое лечение остеопороза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10836" y="116632"/>
            <a:ext cx="2143125" cy="2143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796" name="Picture 4" descr="Картинки по запросу &quot;ортопедическое лечение остеопороза&quot;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10836" y="2306322"/>
            <a:ext cx="2143125" cy="2143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798" name="Picture 6" descr="Картинки по запросу &quot;ортопедическое лечение остеопороза&quot;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72760" y="4509121"/>
            <a:ext cx="1819275" cy="23219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128321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33772" y="116632"/>
            <a:ext cx="11593287" cy="887760"/>
          </a:xfrm>
        </p:spPr>
        <p:txBody>
          <a:bodyPr>
            <a:noAutofit/>
          </a:bodyPr>
          <a:lstStyle/>
          <a:p>
            <a:pPr algn="ctr"/>
            <a:r>
              <a:rPr lang="uk-UA" sz="6000" b="1" dirty="0"/>
              <a:t>Фізіотерапія при остеопорозі</a:t>
            </a:r>
            <a:endParaRPr lang="ru-RU" sz="60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33771" y="908720"/>
            <a:ext cx="1159328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dirty="0">
                <a:solidFill>
                  <a:prstClr val="white"/>
                </a:solidFill>
              </a:rPr>
              <a:t>Фізіотерапевтичні заходи сприяють поліпшенню обмінних процесів в кістковій тканині, уповільнюють процеси її руйнування, впливають на процеси кровопостачання кістки і навколишніх тканин. Крім того, в якості додаткового ефекту фізіотерапевтичне лікування сприяє зменшенню больового синдрому. </a:t>
            </a:r>
            <a:endParaRPr lang="uk-UA" dirty="0" smtClean="0">
              <a:solidFill>
                <a:prstClr val="white"/>
              </a:solidFill>
            </a:endParaRPr>
          </a:p>
          <a:p>
            <a:pPr lvl="0"/>
            <a:r>
              <a:rPr lang="uk-UA" u="sng" dirty="0" smtClean="0">
                <a:solidFill>
                  <a:prstClr val="white"/>
                </a:solidFill>
              </a:rPr>
              <a:t>Серед </a:t>
            </a:r>
            <a:r>
              <a:rPr lang="uk-UA" u="sng" dirty="0">
                <a:solidFill>
                  <a:prstClr val="white"/>
                </a:solidFill>
              </a:rPr>
              <a:t>фізіотерапевтичних методів лікування остеопорозу хребетного стовпа найбільше застосування мають такі:</a:t>
            </a:r>
            <a:endParaRPr lang="ru-RU" u="sng" dirty="0">
              <a:solidFill>
                <a:prstClr val="white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21804" y="2177009"/>
            <a:ext cx="10873208" cy="452431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uk-UA" dirty="0">
                <a:solidFill>
                  <a:schemeClr val="bg1"/>
                </a:solidFill>
              </a:rPr>
              <a:t>1) індуктотермія (короткохвильова діатермія);</a:t>
            </a:r>
            <a:endParaRPr lang="ru-RU" dirty="0">
              <a:solidFill>
                <a:schemeClr val="bg1"/>
              </a:solidFill>
            </a:endParaRPr>
          </a:p>
          <a:p>
            <a:r>
              <a:rPr lang="uk-UA" dirty="0">
                <a:solidFill>
                  <a:schemeClr val="bg1"/>
                </a:solidFill>
              </a:rPr>
              <a:t>2) мікрохвильова терапія;</a:t>
            </a:r>
            <a:endParaRPr lang="ru-RU" dirty="0">
              <a:solidFill>
                <a:schemeClr val="bg1"/>
              </a:solidFill>
            </a:endParaRPr>
          </a:p>
          <a:p>
            <a:r>
              <a:rPr lang="uk-UA" dirty="0">
                <a:solidFill>
                  <a:schemeClr val="bg1"/>
                </a:solidFill>
              </a:rPr>
              <a:t>3) ультразвукова терапія;</a:t>
            </a:r>
            <a:endParaRPr lang="ru-RU" dirty="0">
              <a:solidFill>
                <a:schemeClr val="bg1"/>
              </a:solidFill>
            </a:endParaRPr>
          </a:p>
          <a:p>
            <a:r>
              <a:rPr lang="uk-UA" dirty="0">
                <a:solidFill>
                  <a:schemeClr val="bg1"/>
                </a:solidFill>
              </a:rPr>
              <a:t>4) синусоїдальні модульовані струми і </a:t>
            </a:r>
            <a:r>
              <a:rPr lang="uk-UA" dirty="0" err="1">
                <a:solidFill>
                  <a:schemeClr val="bg1"/>
                </a:solidFill>
              </a:rPr>
              <a:t>діадинамічні</a:t>
            </a:r>
            <a:r>
              <a:rPr lang="uk-UA" dirty="0">
                <a:solidFill>
                  <a:schemeClr val="bg1"/>
                </a:solidFill>
              </a:rPr>
              <a:t> струми </a:t>
            </a:r>
            <a:r>
              <a:rPr lang="uk-UA" dirty="0" err="1">
                <a:solidFill>
                  <a:schemeClr val="bg1"/>
                </a:solidFill>
              </a:rPr>
              <a:t>Бернара</a:t>
            </a:r>
            <a:r>
              <a:rPr lang="uk-UA" dirty="0">
                <a:solidFill>
                  <a:schemeClr val="bg1"/>
                </a:solidFill>
              </a:rPr>
              <a:t>;</a:t>
            </a:r>
            <a:endParaRPr lang="ru-RU" dirty="0">
              <a:solidFill>
                <a:schemeClr val="bg1"/>
              </a:solidFill>
            </a:endParaRPr>
          </a:p>
          <a:p>
            <a:r>
              <a:rPr lang="uk-UA" dirty="0">
                <a:solidFill>
                  <a:schemeClr val="bg1"/>
                </a:solidFill>
              </a:rPr>
              <a:t>5) електрофорез з новокаїном, анальгіном, </a:t>
            </a:r>
            <a:r>
              <a:rPr lang="uk-UA" dirty="0" err="1" smtClean="0">
                <a:solidFill>
                  <a:schemeClr val="bg1"/>
                </a:solidFill>
              </a:rPr>
              <a:t>димексідом</a:t>
            </a:r>
            <a:r>
              <a:rPr lang="uk-UA" dirty="0">
                <a:solidFill>
                  <a:schemeClr val="bg1"/>
                </a:solidFill>
              </a:rPr>
              <a:t>;</a:t>
            </a:r>
            <a:endParaRPr lang="ru-RU" dirty="0">
              <a:solidFill>
                <a:schemeClr val="bg1"/>
              </a:solidFill>
            </a:endParaRPr>
          </a:p>
          <a:p>
            <a:r>
              <a:rPr lang="uk-UA" dirty="0">
                <a:solidFill>
                  <a:schemeClr val="bg1"/>
                </a:solidFill>
              </a:rPr>
              <a:t>6) лазерна терапія - забезпечує симптоматичне знеболюючу дію;</a:t>
            </a:r>
            <a:endParaRPr lang="ru-RU" dirty="0">
              <a:solidFill>
                <a:schemeClr val="bg1"/>
              </a:solidFill>
            </a:endParaRPr>
          </a:p>
          <a:p>
            <a:r>
              <a:rPr lang="uk-UA" dirty="0">
                <a:solidFill>
                  <a:schemeClr val="bg1"/>
                </a:solidFill>
              </a:rPr>
              <a:t>7) магнітотерапія;</a:t>
            </a:r>
            <a:endParaRPr lang="ru-RU" dirty="0">
              <a:solidFill>
                <a:schemeClr val="bg1"/>
              </a:solidFill>
            </a:endParaRPr>
          </a:p>
          <a:p>
            <a:r>
              <a:rPr lang="uk-UA" dirty="0">
                <a:solidFill>
                  <a:schemeClr val="bg1"/>
                </a:solidFill>
              </a:rPr>
              <a:t>8) </a:t>
            </a:r>
            <a:r>
              <a:rPr lang="uk-UA" dirty="0" err="1">
                <a:solidFill>
                  <a:schemeClr val="bg1"/>
                </a:solidFill>
              </a:rPr>
              <a:t>ультрафонофорез</a:t>
            </a:r>
            <a:r>
              <a:rPr lang="uk-UA" dirty="0">
                <a:solidFill>
                  <a:schemeClr val="bg1"/>
                </a:solidFill>
              </a:rPr>
              <a:t> </a:t>
            </a:r>
            <a:r>
              <a:rPr lang="uk-UA" dirty="0" smtClean="0">
                <a:solidFill>
                  <a:schemeClr val="bg1"/>
                </a:solidFill>
              </a:rPr>
              <a:t>статевих </a:t>
            </a:r>
            <a:r>
              <a:rPr lang="uk-UA" dirty="0">
                <a:solidFill>
                  <a:schemeClr val="bg1"/>
                </a:solidFill>
              </a:rPr>
              <a:t>гормонів (при недостатності їх як основної причини розвитку захворювання). Курс лікування - 10-12 процедур через день</a:t>
            </a:r>
            <a:r>
              <a:rPr lang="uk-UA" dirty="0" smtClean="0">
                <a:solidFill>
                  <a:schemeClr val="bg1"/>
                </a:solidFill>
              </a:rPr>
              <a:t>;</a:t>
            </a:r>
          </a:p>
          <a:p>
            <a:r>
              <a:rPr lang="uk-UA" dirty="0">
                <a:solidFill>
                  <a:schemeClr val="bg1"/>
                </a:solidFill>
              </a:rPr>
              <a:t>9) локальна баротерапія - лікування уражених ділянок кісток за допомогою штучного зниження атмосферного тиску. За допомогою цієї процедури створюється місцевий від'ємний тиск, що призводить до збільшення </a:t>
            </a:r>
            <a:r>
              <a:rPr lang="uk-UA" dirty="0" err="1">
                <a:solidFill>
                  <a:schemeClr val="bg1"/>
                </a:solidFill>
              </a:rPr>
              <a:t>кровотоку</a:t>
            </a:r>
            <a:r>
              <a:rPr lang="uk-UA" dirty="0">
                <a:solidFill>
                  <a:schemeClr val="bg1"/>
                </a:solidFill>
              </a:rPr>
              <a:t> в місці патології, відкриваються резервні капіляри, підвищується віддача з крові в тканини кисню і різних поживних речовин. Значною мірою підвищується обмін речовин в тканини. Протипоказанням є наявність таких захворювань, як: реактивний </a:t>
            </a:r>
            <a:r>
              <a:rPr lang="uk-UA" dirty="0" err="1">
                <a:solidFill>
                  <a:schemeClr val="bg1"/>
                </a:solidFill>
              </a:rPr>
              <a:t>синовііт</a:t>
            </a:r>
            <a:r>
              <a:rPr lang="uk-UA" dirty="0">
                <a:solidFill>
                  <a:schemeClr val="bg1"/>
                </a:solidFill>
              </a:rPr>
              <a:t>, тромбофлебіт, варикозна хвороба кінцівок, серцево-судинна або дихальна недостатність, виражена артеріальна гіпертензія, серйозні порушення ритму серця, рак, </a:t>
            </a:r>
            <a:r>
              <a:rPr lang="uk-UA" dirty="0" err="1">
                <a:solidFill>
                  <a:schemeClr val="bg1"/>
                </a:solidFill>
              </a:rPr>
              <a:t>аневризматичне</a:t>
            </a:r>
            <a:r>
              <a:rPr lang="uk-UA" dirty="0">
                <a:solidFill>
                  <a:schemeClr val="bg1"/>
                </a:solidFill>
              </a:rPr>
              <a:t> розширення артерій кінцівок</a:t>
            </a:r>
            <a:r>
              <a:rPr lang="uk-UA" dirty="0" smtClean="0">
                <a:solidFill>
                  <a:schemeClr val="bg1"/>
                </a:solidFill>
              </a:rPr>
              <a:t>;</a:t>
            </a:r>
            <a:endParaRPr lang="ru-RU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00962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61764" y="1484784"/>
            <a:ext cx="11737304" cy="507831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uk-UA" dirty="0" smtClean="0">
                <a:solidFill>
                  <a:schemeClr val="bg1"/>
                </a:solidFill>
              </a:rPr>
              <a:t>10</a:t>
            </a:r>
            <a:r>
              <a:rPr lang="uk-UA" dirty="0">
                <a:solidFill>
                  <a:schemeClr val="bg1"/>
                </a:solidFill>
              </a:rPr>
              <a:t>) лікування </a:t>
            </a:r>
            <a:r>
              <a:rPr lang="uk-UA" dirty="0" err="1">
                <a:solidFill>
                  <a:schemeClr val="bg1"/>
                </a:solidFill>
              </a:rPr>
              <a:t>бішофітом</a:t>
            </a:r>
            <a:r>
              <a:rPr lang="uk-UA" dirty="0">
                <a:solidFill>
                  <a:schemeClr val="bg1"/>
                </a:solidFill>
              </a:rPr>
              <a:t>. </a:t>
            </a:r>
            <a:r>
              <a:rPr lang="uk-UA" dirty="0" err="1">
                <a:solidFill>
                  <a:schemeClr val="bg1"/>
                </a:solidFill>
              </a:rPr>
              <a:t>Бішофіт</a:t>
            </a:r>
            <a:r>
              <a:rPr lang="uk-UA" dirty="0">
                <a:solidFill>
                  <a:schemeClr val="bg1"/>
                </a:solidFill>
              </a:rPr>
              <a:t> - це </a:t>
            </a:r>
            <a:r>
              <a:rPr lang="uk-UA" dirty="0" err="1">
                <a:solidFill>
                  <a:schemeClr val="bg1"/>
                </a:solidFill>
              </a:rPr>
              <a:t>бромно-хлоридномагнієва</a:t>
            </a:r>
            <a:r>
              <a:rPr lang="uk-UA" dirty="0">
                <a:solidFill>
                  <a:schemeClr val="bg1"/>
                </a:solidFill>
              </a:rPr>
              <a:t> ропа природного походження, в якому в дуже значних кількостях містяться солі кальцію, калію, натрію, йоду, міді, заліза, кремнію, молібдену, титану. Основними ефектами є протизапальний, знеболюючий, </a:t>
            </a:r>
            <a:r>
              <a:rPr lang="uk-UA" dirty="0" err="1">
                <a:solidFill>
                  <a:schemeClr val="bg1"/>
                </a:solidFill>
              </a:rPr>
              <a:t>розсмоктуючий</a:t>
            </a:r>
            <a:r>
              <a:rPr lang="uk-UA" dirty="0">
                <a:solidFill>
                  <a:schemeClr val="bg1"/>
                </a:solidFill>
              </a:rPr>
              <a:t>. Препарат може застосовуватися у вигляді компресів на хвору область, ванночок ножних і для рук, ванн для всього організму;</a:t>
            </a:r>
            <a:endParaRPr lang="ru-RU" dirty="0">
              <a:solidFill>
                <a:schemeClr val="bg1"/>
              </a:solidFill>
            </a:endParaRPr>
          </a:p>
          <a:p>
            <a:r>
              <a:rPr lang="uk-UA" dirty="0">
                <a:solidFill>
                  <a:schemeClr val="bg1"/>
                </a:solidFill>
              </a:rPr>
              <a:t>11) аплікації на область ураження знеболюючих мазей. Мазі при цьому можуть безпосередньо втиратися в шкіру. При гарній </a:t>
            </a:r>
            <a:r>
              <a:rPr lang="uk-UA" dirty="0" err="1">
                <a:solidFill>
                  <a:schemeClr val="bg1"/>
                </a:solidFill>
              </a:rPr>
              <a:t>переносимості</a:t>
            </a:r>
            <a:r>
              <a:rPr lang="uk-UA" dirty="0">
                <a:solidFill>
                  <a:schemeClr val="bg1"/>
                </a:solidFill>
              </a:rPr>
              <a:t> та відсутності алергічних реакцій з цих мазей можливе приготування компресів;</a:t>
            </a:r>
            <a:endParaRPr lang="ru-RU" dirty="0">
              <a:solidFill>
                <a:schemeClr val="bg1"/>
              </a:solidFill>
            </a:endParaRPr>
          </a:p>
          <a:p>
            <a:r>
              <a:rPr lang="uk-UA" dirty="0">
                <a:solidFill>
                  <a:schemeClr val="bg1"/>
                </a:solidFill>
              </a:rPr>
              <a:t>12). гідротерапія </a:t>
            </a:r>
            <a:r>
              <a:rPr lang="uk-UA" dirty="0" smtClean="0">
                <a:solidFill>
                  <a:schemeClr val="bg1"/>
                </a:solidFill>
              </a:rPr>
              <a:t>застосовується </a:t>
            </a:r>
            <a:r>
              <a:rPr lang="uk-UA" dirty="0">
                <a:solidFill>
                  <a:schemeClr val="bg1"/>
                </a:solidFill>
              </a:rPr>
              <a:t>при відсутності протипоказань (соляно-хвойні, кисневі, хвойно-морські, перлинні ванни</a:t>
            </a:r>
            <a:r>
              <a:rPr lang="uk-UA" dirty="0" smtClean="0">
                <a:solidFill>
                  <a:schemeClr val="bg1"/>
                </a:solidFill>
              </a:rPr>
              <a:t>);</a:t>
            </a:r>
            <a:endParaRPr lang="ru-RU" dirty="0">
              <a:solidFill>
                <a:schemeClr val="bg1"/>
              </a:solidFill>
            </a:endParaRPr>
          </a:p>
          <a:p>
            <a:r>
              <a:rPr lang="uk-UA" dirty="0">
                <a:solidFill>
                  <a:schemeClr val="bg1"/>
                </a:solidFill>
              </a:rPr>
              <a:t>13). бальнеотерапія чинить дуже позитивний вплив на процеси обміну речовин взагалі і кісткової тканини зокрема, на периферичний кровообіг і капілярний кровообіг. Застосовуються в основному наступні ванни: радонові (Хмільники), </a:t>
            </a:r>
            <a:r>
              <a:rPr lang="uk-UA" dirty="0" err="1">
                <a:solidFill>
                  <a:schemeClr val="bg1"/>
                </a:solidFill>
              </a:rPr>
              <a:t>йодобромні</a:t>
            </a:r>
            <a:r>
              <a:rPr lang="uk-UA" dirty="0">
                <a:solidFill>
                  <a:schemeClr val="bg1"/>
                </a:solidFill>
              </a:rPr>
              <a:t>, </a:t>
            </a:r>
            <a:r>
              <a:rPr lang="uk-UA" dirty="0" err="1">
                <a:solidFill>
                  <a:schemeClr val="bg1"/>
                </a:solidFill>
              </a:rPr>
              <a:t>хлоридно-натрієві</a:t>
            </a:r>
            <a:r>
              <a:rPr lang="uk-UA" dirty="0">
                <a:solidFill>
                  <a:schemeClr val="bg1"/>
                </a:solidFill>
              </a:rPr>
              <a:t>, скипидарні, сірководневі (курорти Бердянськ, Євпаторія, </a:t>
            </a:r>
            <a:r>
              <a:rPr lang="uk-UA" dirty="0" err="1">
                <a:solidFill>
                  <a:schemeClr val="bg1"/>
                </a:solidFill>
              </a:rPr>
              <a:t>Липецьк</a:t>
            </a:r>
            <a:r>
              <a:rPr lang="uk-UA" dirty="0">
                <a:solidFill>
                  <a:schemeClr val="bg1"/>
                </a:solidFill>
              </a:rPr>
              <a:t>, Нальчик, Одеса, </a:t>
            </a:r>
            <a:r>
              <a:rPr lang="uk-UA" dirty="0" err="1">
                <a:solidFill>
                  <a:schemeClr val="bg1"/>
                </a:solidFill>
              </a:rPr>
              <a:t>П'ятигорськ</a:t>
            </a:r>
            <a:r>
              <a:rPr lang="uk-UA" dirty="0">
                <a:solidFill>
                  <a:schemeClr val="bg1"/>
                </a:solidFill>
              </a:rPr>
              <a:t>, Саки, </a:t>
            </a:r>
            <a:r>
              <a:rPr lang="uk-UA" dirty="0" err="1">
                <a:solidFill>
                  <a:schemeClr val="bg1"/>
                </a:solidFill>
              </a:rPr>
              <a:t>Світлогорськ</a:t>
            </a:r>
            <a:r>
              <a:rPr lang="uk-UA" dirty="0">
                <a:solidFill>
                  <a:schemeClr val="bg1"/>
                </a:solidFill>
              </a:rPr>
              <a:t>). Курс лікування зазвичай становить 12-14 сеансів, що приймаються через день1-2 рази на рік. Температура води лікувальної ванни 36-38°С, тривалість однієї ванни 10-15 хв. Так як при призначенні бальнеотерапії необхідно врахувати вік хворого, супутні захворювання, то передбачені такі варіанти, як </a:t>
            </a:r>
            <a:r>
              <a:rPr lang="uk-UA" dirty="0" err="1">
                <a:solidFill>
                  <a:schemeClr val="bg1"/>
                </a:solidFill>
              </a:rPr>
              <a:t>напіввани</a:t>
            </a:r>
            <a:r>
              <a:rPr lang="uk-UA" dirty="0">
                <a:solidFill>
                  <a:schemeClr val="bg1"/>
                </a:solidFill>
              </a:rPr>
              <a:t>, </a:t>
            </a:r>
            <a:r>
              <a:rPr lang="uk-UA" dirty="0" err="1">
                <a:solidFill>
                  <a:schemeClr val="bg1"/>
                </a:solidFill>
              </a:rPr>
              <a:t>чотирьох-</a:t>
            </a:r>
            <a:r>
              <a:rPr lang="uk-UA" dirty="0">
                <a:solidFill>
                  <a:schemeClr val="bg1"/>
                </a:solidFill>
              </a:rPr>
              <a:t> і двокамерні ванни, які мають значно менше побічних ефектів з боку хворого і, відповідно, значно більше коло показань. Після прийняття ванни хворому рекомендують прилягти в ліжко. Людям похилого віку, особам з різко вираженим остеопорозом водолікування має призначатися обережно, після ретельного медичного обстеження, з урахуванням загального стану людини, стану коронарного кровообігу.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485900" y="188640"/>
            <a:ext cx="9144001" cy="1008112"/>
          </a:xfrm>
        </p:spPr>
        <p:txBody>
          <a:bodyPr>
            <a:normAutofit/>
          </a:bodyPr>
          <a:lstStyle/>
          <a:p>
            <a:pPr algn="ctr"/>
            <a:r>
              <a:rPr lang="uk-UA" sz="4800" b="1" dirty="0" smtClean="0"/>
              <a:t>Природна фізіотерапія</a:t>
            </a:r>
            <a:endParaRPr lang="ru-RU" sz="4800" b="1" dirty="0"/>
          </a:p>
        </p:txBody>
      </p:sp>
    </p:spTree>
    <p:extLst>
      <p:ext uri="{BB962C8B-B14F-4D97-AF65-F5344CB8AC3E}">
        <p14:creationId xmlns:p14="http://schemas.microsoft.com/office/powerpoint/2010/main" val="40121153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8" descr="Картинки по запросу &quot;ультразвуковая терапия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1764" y="188640"/>
            <a:ext cx="3333750" cy="2190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554641" y="2515406"/>
            <a:ext cx="274799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uk-UA" sz="2000" b="1" dirty="0">
                <a:solidFill>
                  <a:prstClr val="white"/>
                </a:solidFill>
              </a:rPr>
              <a:t>ультразвукова </a:t>
            </a:r>
            <a:r>
              <a:rPr lang="uk-UA" sz="2000" b="1" dirty="0" smtClean="0">
                <a:solidFill>
                  <a:prstClr val="white"/>
                </a:solidFill>
              </a:rPr>
              <a:t>терапія</a:t>
            </a:r>
            <a:endParaRPr lang="ru-RU" sz="2000" b="1" dirty="0">
              <a:solidFill>
                <a:prstClr val="white"/>
              </a:solidFill>
            </a:endParaRPr>
          </a:p>
        </p:txBody>
      </p:sp>
      <p:pic>
        <p:nvPicPr>
          <p:cNvPr id="5" name="Picture 6" descr="Картинки по запросу &quot;микроволновая терапия&quot;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18148" y="188640"/>
            <a:ext cx="3360993" cy="33763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Картинки по запросу &quot;индуктотермия&quot;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6419" y="188640"/>
            <a:ext cx="4896543" cy="33763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4078187" y="3645024"/>
            <a:ext cx="280499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uk-UA" sz="2000" b="1" dirty="0">
                <a:solidFill>
                  <a:prstClr val="white"/>
                </a:solidFill>
              </a:rPr>
              <a:t>мікрохвильова </a:t>
            </a:r>
            <a:r>
              <a:rPr lang="uk-UA" sz="2000" b="1" dirty="0" smtClean="0">
                <a:solidFill>
                  <a:prstClr val="white"/>
                </a:solidFill>
              </a:rPr>
              <a:t>терапія</a:t>
            </a:r>
            <a:endParaRPr lang="ru-RU" sz="2000" b="1" dirty="0">
              <a:solidFill>
                <a:prstClr val="white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8038628" y="3576947"/>
            <a:ext cx="345638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000" b="1" dirty="0">
                <a:solidFill>
                  <a:prstClr val="white"/>
                </a:solidFill>
              </a:rPr>
              <a:t>індуктотермія (короткохвильова діатермія</a:t>
            </a:r>
            <a:r>
              <a:rPr lang="uk-UA" sz="2000" b="1" dirty="0" smtClean="0">
                <a:solidFill>
                  <a:prstClr val="white"/>
                </a:solidFill>
              </a:rPr>
              <a:t>)</a:t>
            </a:r>
            <a:endParaRPr lang="ru-RU" sz="2000" b="1" dirty="0"/>
          </a:p>
        </p:txBody>
      </p:sp>
      <p:pic>
        <p:nvPicPr>
          <p:cNvPr id="9" name="Picture 2" descr="Картинки по запросу &quot;индуктотермия при лечение остеопороза&quot;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9889" y="3140968"/>
            <a:ext cx="2857500" cy="2695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Прямоугольник 9"/>
          <p:cNvSpPr/>
          <p:nvPr/>
        </p:nvSpPr>
        <p:spPr>
          <a:xfrm>
            <a:off x="837828" y="5949280"/>
            <a:ext cx="189827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2000" b="1" dirty="0"/>
              <a:t>магнітотерапія</a:t>
            </a:r>
            <a:endParaRPr lang="ru-RU" sz="2000" b="1" dirty="0"/>
          </a:p>
        </p:txBody>
      </p:sp>
      <p:pic>
        <p:nvPicPr>
          <p:cNvPr id="13" name="Picture 8" descr="Картинки по запросу &quot;ультрафонофорез&quot;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18148" y="4142244"/>
            <a:ext cx="3360993" cy="22071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Прямоугольник 11"/>
          <p:cNvSpPr/>
          <p:nvPr/>
        </p:nvSpPr>
        <p:spPr>
          <a:xfrm>
            <a:off x="2736105" y="6361105"/>
            <a:ext cx="553760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2000" b="1" dirty="0" err="1"/>
              <a:t>ультрафонофорез</a:t>
            </a:r>
            <a:r>
              <a:rPr lang="uk-UA" sz="2000" b="1" dirty="0"/>
              <a:t> відсутніх статевих гормонів </a:t>
            </a:r>
            <a:endParaRPr lang="ru-RU" sz="2000" b="1" dirty="0"/>
          </a:p>
        </p:txBody>
      </p:sp>
      <p:pic>
        <p:nvPicPr>
          <p:cNvPr id="15" name="Picture 2" descr="Картинки по запросу &quot;лазерная терапия&quot;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96083" y="4344740"/>
            <a:ext cx="2857500" cy="18954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Прямоугольник 15"/>
          <p:cNvSpPr/>
          <p:nvPr/>
        </p:nvSpPr>
        <p:spPr>
          <a:xfrm>
            <a:off x="8902724" y="6369519"/>
            <a:ext cx="206979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2000" b="1" dirty="0"/>
              <a:t>лазерна терапія </a:t>
            </a:r>
            <a:endParaRPr lang="ru-RU" sz="2000" b="1" dirty="0"/>
          </a:p>
        </p:txBody>
      </p:sp>
    </p:spTree>
    <p:extLst>
      <p:ext uri="{BB962C8B-B14F-4D97-AF65-F5344CB8AC3E}">
        <p14:creationId xmlns:p14="http://schemas.microsoft.com/office/powerpoint/2010/main" val="40393102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2" descr="Картинки по запросу &quot;синусоидальные модулированные токи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98468" y="171021"/>
            <a:ext cx="5436493" cy="3384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7930505" y="3691635"/>
            <a:ext cx="410445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000" b="1" dirty="0"/>
              <a:t>синусоїдальні модульовані струми і </a:t>
            </a:r>
            <a:r>
              <a:rPr lang="uk-UA" sz="2000" b="1" dirty="0" err="1"/>
              <a:t>діадинамічні</a:t>
            </a:r>
            <a:r>
              <a:rPr lang="uk-UA" sz="2000" b="1" dirty="0"/>
              <a:t> струми </a:t>
            </a:r>
            <a:r>
              <a:rPr lang="uk-UA" sz="2000" b="1" dirty="0" err="1"/>
              <a:t>Бернара</a:t>
            </a:r>
            <a:endParaRPr lang="ru-RU" sz="2000" b="1" dirty="0"/>
          </a:p>
        </p:txBody>
      </p:sp>
      <p:pic>
        <p:nvPicPr>
          <p:cNvPr id="35844" name="Picture 4" descr="Картинки по запросу &quot;электрофорез на позвоночник&quot;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756" y="2636912"/>
            <a:ext cx="5294567" cy="3384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1072843" y="6021288"/>
            <a:ext cx="352839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000" b="1" dirty="0"/>
              <a:t>електрофорез з новокаїном, анальгіном, </a:t>
            </a:r>
            <a:r>
              <a:rPr lang="uk-UA" sz="2000" b="1" dirty="0" err="1"/>
              <a:t>димексидом</a:t>
            </a:r>
            <a:endParaRPr lang="ru-RU" sz="2000" b="1" dirty="0"/>
          </a:p>
        </p:txBody>
      </p:sp>
      <p:pic>
        <p:nvPicPr>
          <p:cNvPr id="35850" name="Picture 10" descr="Картинки по запросу &quot;локальная баротерапия&quot;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91303" y="1448477"/>
            <a:ext cx="2038350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5590356" y="4399521"/>
            <a:ext cx="158417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000" b="1" dirty="0"/>
              <a:t>локальна баротерапія </a:t>
            </a:r>
            <a:endParaRPr lang="ru-RU" sz="2000" b="1" dirty="0"/>
          </a:p>
        </p:txBody>
      </p:sp>
    </p:spTree>
    <p:extLst>
      <p:ext uri="{BB962C8B-B14F-4D97-AF65-F5344CB8AC3E}">
        <p14:creationId xmlns:p14="http://schemas.microsoft.com/office/powerpoint/2010/main" val="39703515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902" name="Picture 14" descr="Картинки по запросу &quot;минеральные ванны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05319" y="3535433"/>
            <a:ext cx="3672408" cy="28296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890" name="Picture 2" descr="Картинки по запросу &quot;лечение бишофитом&quot;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756" y="116633"/>
            <a:ext cx="6624736" cy="38884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892" name="Picture 4" descr="Картинки по запросу &quot;лечение бишофитом&quot;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30516" y="116633"/>
            <a:ext cx="4876800" cy="304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8280784" y="3212976"/>
            <a:ext cx="237626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000" b="1" dirty="0" err="1" smtClean="0"/>
              <a:t>бішофітні</a:t>
            </a:r>
            <a:r>
              <a:rPr lang="uk-UA" sz="2000" b="1" dirty="0" smtClean="0"/>
              <a:t> аплікації</a:t>
            </a:r>
            <a:endParaRPr lang="ru-RU" sz="2000" b="1" dirty="0"/>
          </a:p>
        </p:txBody>
      </p:sp>
      <p:pic>
        <p:nvPicPr>
          <p:cNvPr id="37894" name="Picture 6" descr="Картинки по запросу &quot;гидротерапия&quot;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14828" y="3707656"/>
            <a:ext cx="4392488" cy="26574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900" name="Picture 12" descr="Картинки по запросу &quot;минеральные ванны&quot;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756" y="4149080"/>
            <a:ext cx="4032448" cy="2592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921171" y="6365105"/>
            <a:ext cx="198644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2000" b="1" dirty="0"/>
              <a:t>бальнеотерапія</a:t>
            </a:r>
            <a:endParaRPr lang="ru-RU" sz="2000" b="1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9046740" y="6365105"/>
            <a:ext cx="168507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2000" b="1" dirty="0"/>
              <a:t>гідротерапія </a:t>
            </a:r>
            <a:endParaRPr lang="ru-RU" sz="2000" b="1" dirty="0"/>
          </a:p>
        </p:txBody>
      </p:sp>
    </p:spTree>
    <p:extLst>
      <p:ext uri="{BB962C8B-B14F-4D97-AF65-F5344CB8AC3E}">
        <p14:creationId xmlns:p14="http://schemas.microsoft.com/office/powerpoint/2010/main" val="23385792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61764" y="759939"/>
            <a:ext cx="11644403" cy="606319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uk-UA" sz="2800" b="1" i="1" u="sng" dirty="0" smtClean="0">
                <a:solidFill>
                  <a:schemeClr val="bg1"/>
                </a:solidFill>
              </a:rPr>
              <a:t>Методичні принципи ЛФК при остеопорозі: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uk-UA" sz="2000" dirty="0" smtClean="0">
                <a:solidFill>
                  <a:schemeClr val="bg1"/>
                </a:solidFill>
              </a:rPr>
              <a:t>Зважаючи на </a:t>
            </a:r>
            <a:r>
              <a:rPr lang="uk-UA" sz="2000" dirty="0">
                <a:solidFill>
                  <a:schemeClr val="bg1"/>
                </a:solidFill>
              </a:rPr>
              <a:t>різну ступінь рухових розладів у хворих на остеопороз, необхідно враховувати доступність виконання фізичних вправ тим чи іншим хворим. </a:t>
            </a:r>
            <a:endParaRPr lang="uk-UA" sz="2000" dirty="0" smtClean="0">
              <a:solidFill>
                <a:schemeClr val="bg1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uk-UA" sz="2000" dirty="0" smtClean="0">
                <a:solidFill>
                  <a:schemeClr val="bg1"/>
                </a:solidFill>
              </a:rPr>
              <a:t>Вправи </a:t>
            </a:r>
            <a:r>
              <a:rPr lang="uk-UA" sz="2000" dirty="0">
                <a:solidFill>
                  <a:schemeClr val="bg1"/>
                </a:solidFill>
              </a:rPr>
              <a:t>підбирають з урахуванням ступеня ураження скелета, суглобів, віку хворого, давності захворювання. </a:t>
            </a:r>
            <a:endParaRPr lang="uk-UA" sz="2000" dirty="0" smtClean="0">
              <a:solidFill>
                <a:schemeClr val="bg1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uk-UA" sz="2000" dirty="0" smtClean="0">
                <a:solidFill>
                  <a:schemeClr val="bg1"/>
                </a:solidFill>
              </a:rPr>
              <a:t>Кожна </a:t>
            </a:r>
            <a:r>
              <a:rPr lang="uk-UA" sz="2000" dirty="0">
                <a:solidFill>
                  <a:schemeClr val="bg1"/>
                </a:solidFill>
              </a:rPr>
              <a:t>вправа має бути максимально ефективною і легко здійсненною, хоча в деяких випадках хворі виконують вправи </a:t>
            </a:r>
            <a:r>
              <a:rPr lang="uk-UA" sz="2000" dirty="0" smtClean="0">
                <a:solidFill>
                  <a:schemeClr val="bg1"/>
                </a:solidFill>
              </a:rPr>
              <a:t>за </a:t>
            </a:r>
            <a:r>
              <a:rPr lang="uk-UA" sz="2000" dirty="0">
                <a:solidFill>
                  <a:schemeClr val="bg1"/>
                </a:solidFill>
              </a:rPr>
              <a:t>допомогою методиста.</a:t>
            </a:r>
            <a:endParaRPr lang="ru-RU" sz="2000" dirty="0">
              <a:solidFill>
                <a:schemeClr val="bg1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uk-UA" sz="2000" dirty="0" smtClean="0">
                <a:solidFill>
                  <a:schemeClr val="bg1"/>
                </a:solidFill>
              </a:rPr>
              <a:t>Вихідні </a:t>
            </a:r>
            <a:r>
              <a:rPr lang="uk-UA" sz="2000" dirty="0">
                <a:solidFill>
                  <a:schemeClr val="bg1"/>
                </a:solidFill>
              </a:rPr>
              <a:t>положення для виконання вправ </a:t>
            </a:r>
            <a:r>
              <a:rPr lang="uk-UA" sz="2000" dirty="0" smtClean="0">
                <a:solidFill>
                  <a:schemeClr val="bg1"/>
                </a:solidFill>
              </a:rPr>
              <a:t>: </a:t>
            </a:r>
            <a:r>
              <a:rPr lang="uk-UA" sz="2000" dirty="0">
                <a:solidFill>
                  <a:schemeClr val="bg1"/>
                </a:solidFill>
              </a:rPr>
              <a:t>лежачи, сидячи, стоячи - залежно від тяжкості захворювання і ступеня ураження кісток. </a:t>
            </a:r>
            <a:endParaRPr lang="uk-UA" sz="2000" dirty="0" smtClean="0">
              <a:solidFill>
                <a:schemeClr val="bg1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uk-UA" sz="2000" dirty="0" smtClean="0">
                <a:solidFill>
                  <a:schemeClr val="bg1"/>
                </a:solidFill>
              </a:rPr>
              <a:t>До </a:t>
            </a:r>
            <a:r>
              <a:rPr lang="uk-UA" sz="2000" dirty="0">
                <a:solidFill>
                  <a:schemeClr val="bg1"/>
                </a:solidFill>
              </a:rPr>
              <a:t>початку занять визначаються найбільш уражені частини скелета. Потім </a:t>
            </a:r>
            <a:r>
              <a:rPr lang="uk-UA" sz="2000" dirty="0" smtClean="0">
                <a:solidFill>
                  <a:schemeClr val="bg1"/>
                </a:solidFill>
              </a:rPr>
              <a:t>складається </a:t>
            </a:r>
            <a:r>
              <a:rPr lang="uk-UA" sz="2000" dirty="0">
                <a:solidFill>
                  <a:schemeClr val="bg1"/>
                </a:solidFill>
              </a:rPr>
              <a:t>спеціальний початковий комплекс фізичних вправ, який виключає навіть незначні перевантаження. До кінця курсу лікування зростає число вправ і кількість їх повторень на кожному занятті. </a:t>
            </a:r>
            <a:endParaRPr lang="uk-UA" sz="2000" dirty="0" smtClean="0">
              <a:solidFill>
                <a:schemeClr val="bg1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uk-UA" sz="2000" dirty="0" smtClean="0">
                <a:solidFill>
                  <a:schemeClr val="bg1"/>
                </a:solidFill>
              </a:rPr>
              <a:t>Спеціальні </a:t>
            </a:r>
            <a:r>
              <a:rPr lang="uk-UA" sz="2000" dirty="0">
                <a:solidFill>
                  <a:schemeClr val="bg1"/>
                </a:solidFill>
              </a:rPr>
              <a:t>вправи обов'язково чергуються </a:t>
            </a:r>
            <a:r>
              <a:rPr lang="uk-UA" sz="2000" dirty="0" smtClean="0">
                <a:solidFill>
                  <a:schemeClr val="bg1"/>
                </a:solidFill>
              </a:rPr>
              <a:t>із </a:t>
            </a:r>
            <a:r>
              <a:rPr lang="uk-UA" sz="2000" dirty="0" err="1">
                <a:solidFill>
                  <a:schemeClr val="bg1"/>
                </a:solidFill>
              </a:rPr>
              <a:t>загально-зміцнюючими</a:t>
            </a:r>
            <a:r>
              <a:rPr lang="uk-UA" sz="2000" dirty="0">
                <a:solidFill>
                  <a:schemeClr val="bg1"/>
                </a:solidFill>
              </a:rPr>
              <a:t> і дихальними вправами динамічного характеру, що дозволить уникати перевантажень. </a:t>
            </a:r>
            <a:endParaRPr lang="uk-UA" sz="2000" dirty="0" smtClean="0">
              <a:solidFill>
                <a:schemeClr val="bg1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uk-UA" sz="2000" dirty="0" smtClean="0">
                <a:solidFill>
                  <a:schemeClr val="bg1"/>
                </a:solidFill>
              </a:rPr>
              <a:t>Всі </a:t>
            </a:r>
            <a:r>
              <a:rPr lang="uk-UA" sz="2000" dirty="0">
                <a:solidFill>
                  <a:schemeClr val="bg1"/>
                </a:solidFill>
              </a:rPr>
              <a:t>вправи виконуються хворими в середньому і повільному темпі. Ритмічне виконання вправ забезпечує правильне дихання і не викликає стомлення. </a:t>
            </a:r>
            <a:endParaRPr lang="uk-UA" sz="2000" dirty="0" smtClean="0">
              <a:solidFill>
                <a:schemeClr val="bg1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uk-UA" sz="2000" dirty="0">
                <a:solidFill>
                  <a:schemeClr val="bg1"/>
                </a:solidFill>
              </a:rPr>
              <a:t>Всі заняття бажано проводити на свіжому повітрі.</a:t>
            </a:r>
            <a:endParaRPr lang="ru-RU" sz="2000" dirty="0">
              <a:solidFill>
                <a:schemeClr val="bg1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uk-UA" sz="2000" dirty="0" smtClean="0">
                <a:solidFill>
                  <a:schemeClr val="bg1"/>
                </a:solidFill>
              </a:rPr>
              <a:t>Сприятливим є </a:t>
            </a:r>
            <a:r>
              <a:rPr lang="uk-UA" sz="2000" dirty="0">
                <a:solidFill>
                  <a:schemeClr val="bg1"/>
                </a:solidFill>
              </a:rPr>
              <a:t>проведення комплексу вправ в умовах басейну. </a:t>
            </a:r>
            <a:endParaRPr lang="uk-UA" sz="2000" dirty="0" smtClean="0">
              <a:solidFill>
                <a:schemeClr val="bg1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uk-UA" sz="2000" dirty="0" smtClean="0">
                <a:solidFill>
                  <a:schemeClr val="bg1"/>
                </a:solidFill>
              </a:rPr>
              <a:t>Основним </a:t>
            </a:r>
            <a:r>
              <a:rPr lang="uk-UA" sz="2000" dirty="0">
                <a:solidFill>
                  <a:schemeClr val="bg1"/>
                </a:solidFill>
              </a:rPr>
              <a:t>правилом хворого на остеопороз є: «рухатися, але уникати </a:t>
            </a:r>
            <a:r>
              <a:rPr lang="uk-UA" sz="2000" dirty="0" smtClean="0">
                <a:solidFill>
                  <a:schemeClr val="bg1"/>
                </a:solidFill>
              </a:rPr>
              <a:t>перенавантажень</a:t>
            </a:r>
            <a:r>
              <a:rPr lang="uk-UA" sz="2000" dirty="0">
                <a:solidFill>
                  <a:schemeClr val="bg1"/>
                </a:solidFill>
              </a:rPr>
              <a:t>». </a:t>
            </a:r>
            <a:endParaRPr lang="ru-RU" sz="2000" dirty="0">
              <a:solidFill>
                <a:schemeClr val="bg1"/>
              </a:solidFill>
            </a:endParaRPr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261764" y="188640"/>
            <a:ext cx="11737304" cy="599728"/>
          </a:xfrm>
        </p:spPr>
        <p:txBody>
          <a:bodyPr>
            <a:noAutofit/>
          </a:bodyPr>
          <a:lstStyle/>
          <a:p>
            <a:pPr algn="ctr"/>
            <a:r>
              <a:rPr lang="uk-UA" sz="4800" b="1" dirty="0"/>
              <a:t>Лікувальна фізкультура при остеопорозі</a:t>
            </a:r>
            <a:endParaRPr lang="ru-RU" sz="4800" dirty="0"/>
          </a:p>
        </p:txBody>
      </p:sp>
    </p:spTree>
    <p:extLst>
      <p:ext uri="{BB962C8B-B14F-4D97-AF65-F5344CB8AC3E}">
        <p14:creationId xmlns:p14="http://schemas.microsoft.com/office/powerpoint/2010/main" val="42062551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1557908" y="116632"/>
            <a:ext cx="9144001" cy="879613"/>
          </a:xfrm>
        </p:spPr>
        <p:txBody>
          <a:bodyPr>
            <a:noAutofit/>
          </a:bodyPr>
          <a:lstStyle/>
          <a:p>
            <a:pPr algn="ctr"/>
            <a:r>
              <a:rPr lang="uk-UA" sz="6000" b="1" u="sng" dirty="0"/>
              <a:t>Види остеопорозу</a:t>
            </a:r>
            <a:r>
              <a:rPr lang="uk-UA" sz="6000" b="1" u="sng" dirty="0" smtClean="0"/>
              <a:t>:</a:t>
            </a:r>
            <a:endParaRPr lang="ru-RU" sz="6000" dirty="0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4294967295"/>
          </p:nvPr>
        </p:nvSpPr>
        <p:spPr>
          <a:xfrm>
            <a:off x="68162" y="1268760"/>
            <a:ext cx="11952288" cy="121920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uk-UA" sz="2800" b="1" i="1" dirty="0" smtClean="0"/>
              <a:t>І. Первинний остеопороз</a:t>
            </a:r>
            <a:r>
              <a:rPr lang="uk-UA" sz="2800" dirty="0" smtClean="0"/>
              <a:t> (розвивається самостійно)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uk-UA" sz="2800" dirty="0" err="1" smtClean="0"/>
              <a:t>Ідіопатичний</a:t>
            </a:r>
            <a:r>
              <a:rPr lang="uk-UA" sz="2800" dirty="0" smtClean="0"/>
              <a:t> - причини невідомі;</a:t>
            </a:r>
            <a:endParaRPr lang="ru-RU" sz="2800" dirty="0"/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uk-UA" sz="2800" dirty="0"/>
              <a:t>Спадковий </a:t>
            </a:r>
            <a:r>
              <a:rPr lang="uk-UA" sz="2800" dirty="0" smtClean="0"/>
              <a:t>─ </a:t>
            </a:r>
            <a:r>
              <a:rPr lang="uk-UA" sz="2800" dirty="0"/>
              <a:t>сімейне </a:t>
            </a:r>
            <a:r>
              <a:rPr lang="uk-UA" sz="2800" dirty="0" smtClean="0"/>
              <a:t>захворювання;</a:t>
            </a:r>
            <a:endParaRPr lang="ru-RU" sz="2800" dirty="0"/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uk-UA" sz="2800" dirty="0" smtClean="0"/>
              <a:t>Ювенільний ─ </a:t>
            </a:r>
            <a:r>
              <a:rPr lang="uk-UA" sz="2800" dirty="0"/>
              <a:t>розвивається у хлопчиків і дівчаток зазвичай в 10-14 </a:t>
            </a:r>
            <a:r>
              <a:rPr lang="uk-UA" sz="2800" dirty="0" smtClean="0"/>
              <a:t>років;</a:t>
            </a:r>
            <a:endParaRPr lang="ru-RU" sz="2800" dirty="0"/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uk-UA" sz="2800" dirty="0" err="1" smtClean="0"/>
              <a:t>Інволютивний</a:t>
            </a:r>
            <a:r>
              <a:rPr lang="uk-UA" sz="2800" dirty="0" smtClean="0"/>
              <a:t> - обумовлений </a:t>
            </a:r>
            <a:r>
              <a:rPr lang="uk-UA" sz="2800" dirty="0"/>
              <a:t>процесами старіння: </a:t>
            </a:r>
            <a:endParaRPr lang="uk-UA" sz="2800" dirty="0" smtClean="0"/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uk-UA" sz="2800" dirty="0" smtClean="0"/>
              <a:t>I </a:t>
            </a:r>
            <a:r>
              <a:rPr lang="uk-UA" sz="2800" dirty="0"/>
              <a:t>тип ─ </a:t>
            </a:r>
            <a:r>
              <a:rPr lang="uk-UA" sz="2800" dirty="0" err="1"/>
              <a:t>постменопаузальний</a:t>
            </a:r>
            <a:r>
              <a:rPr lang="uk-UA" sz="2800" dirty="0"/>
              <a:t>; </a:t>
            </a:r>
            <a:endParaRPr lang="uk-UA" sz="2800" dirty="0" smtClean="0"/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uk-UA" sz="2800" dirty="0" smtClean="0"/>
              <a:t>II </a:t>
            </a:r>
            <a:r>
              <a:rPr lang="uk-UA" sz="2800" dirty="0"/>
              <a:t>тип ─ розвивається у жінок і чоловіків ─ </a:t>
            </a:r>
            <a:r>
              <a:rPr lang="uk-UA" sz="2800" dirty="0" err="1" smtClean="0"/>
              <a:t>пресенильний</a:t>
            </a:r>
            <a:r>
              <a:rPr lang="uk-UA" sz="2800" dirty="0" smtClean="0"/>
              <a:t> </a:t>
            </a:r>
            <a:r>
              <a:rPr lang="uk-UA" sz="2800" dirty="0"/>
              <a:t>(віком від 50 до 70 років) і </a:t>
            </a:r>
            <a:r>
              <a:rPr lang="uk-UA" sz="2800" dirty="0" err="1" smtClean="0"/>
              <a:t>сенильний</a:t>
            </a:r>
            <a:r>
              <a:rPr lang="uk-UA" sz="2800" dirty="0" smtClean="0"/>
              <a:t> </a:t>
            </a:r>
            <a:r>
              <a:rPr lang="uk-UA" sz="2800" dirty="0"/>
              <a:t>(після 70 років).</a:t>
            </a:r>
            <a:endParaRPr lang="ru-RU" sz="2800" dirty="0"/>
          </a:p>
          <a:p>
            <a:pPr marL="0" indent="0">
              <a:buNone/>
            </a:pPr>
            <a:r>
              <a:rPr lang="uk-UA" sz="2800" b="1" i="1" dirty="0" smtClean="0"/>
              <a:t>ІІ. Вторинний </a:t>
            </a:r>
            <a:r>
              <a:rPr lang="uk-UA" sz="2800" b="1" i="1" dirty="0"/>
              <a:t>остеопороз </a:t>
            </a:r>
            <a:r>
              <a:rPr lang="uk-UA" sz="2800" dirty="0" smtClean="0"/>
              <a:t>(обумовлений </a:t>
            </a:r>
            <a:r>
              <a:rPr lang="uk-UA" sz="2800" dirty="0"/>
              <a:t>наявними захворюваннями або тривалим застосуванням деяких лікарських </a:t>
            </a:r>
            <a:r>
              <a:rPr lang="uk-UA" sz="2800" dirty="0" smtClean="0"/>
              <a:t>засобів)</a:t>
            </a:r>
            <a:endParaRPr lang="ru-RU" sz="2800" dirty="0"/>
          </a:p>
          <a:p>
            <a:endParaRPr lang="ru-RU" sz="2400" dirty="0"/>
          </a:p>
        </p:txBody>
      </p:sp>
      <p:pic>
        <p:nvPicPr>
          <p:cNvPr id="25602" name="Picture 2" descr="Картинки по запросу &quot;клиника остеопороза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60586" y="1196752"/>
            <a:ext cx="3710490" cy="1862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346477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8418" y="188640"/>
            <a:ext cx="11737304" cy="6555641"/>
          </a:xfrm>
          <a:prstGeom prst="rect">
            <a:avLst/>
          </a:prstGeom>
          <a:solidFill>
            <a:schemeClr val="tx2">
              <a:lumMod val="90000"/>
            </a:schemeClr>
          </a:solidFill>
        </p:spPr>
        <p:txBody>
          <a:bodyPr wrap="square">
            <a:spAutoFit/>
          </a:bodyPr>
          <a:lstStyle/>
          <a:p>
            <a:r>
              <a:rPr lang="uk-UA" sz="2000" b="1" u="sng" dirty="0">
                <a:solidFill>
                  <a:schemeClr val="bg1"/>
                </a:solidFill>
              </a:rPr>
              <a:t>Цілі </a:t>
            </a:r>
            <a:r>
              <a:rPr lang="uk-UA" sz="2000" b="1" u="sng" dirty="0" smtClean="0">
                <a:solidFill>
                  <a:schemeClr val="bg1"/>
                </a:solidFill>
              </a:rPr>
              <a:t>та задачі лікувальної </a:t>
            </a:r>
            <a:r>
              <a:rPr lang="uk-UA" sz="2000" b="1" u="sng" dirty="0">
                <a:solidFill>
                  <a:schemeClr val="bg1"/>
                </a:solidFill>
              </a:rPr>
              <a:t>фізкультури </a:t>
            </a:r>
            <a:r>
              <a:rPr lang="uk-UA" sz="2000" b="1" u="sng" dirty="0" smtClean="0">
                <a:solidFill>
                  <a:schemeClr val="bg1"/>
                </a:solidFill>
              </a:rPr>
              <a:t>при </a:t>
            </a:r>
            <a:r>
              <a:rPr lang="uk-UA" sz="2000" b="1" u="sng" dirty="0" err="1" smtClean="0">
                <a:solidFill>
                  <a:schemeClr val="bg1"/>
                </a:solidFill>
              </a:rPr>
              <a:t>остеопорзі</a:t>
            </a:r>
            <a:r>
              <a:rPr lang="uk-UA" sz="2000" b="1" u="sng" dirty="0" smtClean="0">
                <a:solidFill>
                  <a:schemeClr val="bg1"/>
                </a:solidFill>
              </a:rPr>
              <a:t>:</a:t>
            </a:r>
            <a:endParaRPr lang="ru-RU" sz="2000" b="1" u="sng" dirty="0">
              <a:solidFill>
                <a:schemeClr val="bg1"/>
              </a:solidFill>
            </a:endParaRPr>
          </a:p>
          <a:p>
            <a:r>
              <a:rPr lang="uk-UA" sz="2000" dirty="0">
                <a:solidFill>
                  <a:schemeClr val="bg1"/>
                </a:solidFill>
              </a:rPr>
              <a:t>• сформувати правильну </a:t>
            </a:r>
            <a:r>
              <a:rPr lang="uk-UA" sz="2000" dirty="0" smtClean="0">
                <a:solidFill>
                  <a:schemeClr val="bg1"/>
                </a:solidFill>
              </a:rPr>
              <a:t>поставу, </a:t>
            </a:r>
            <a:r>
              <a:rPr lang="uk-UA" sz="2000" dirty="0">
                <a:solidFill>
                  <a:schemeClr val="bg1"/>
                </a:solidFill>
              </a:rPr>
              <a:t>щоб протидіяти ефектам остеопорозу;</a:t>
            </a:r>
            <a:endParaRPr lang="ru-RU" sz="2000" dirty="0">
              <a:solidFill>
                <a:schemeClr val="bg1"/>
              </a:solidFill>
            </a:endParaRPr>
          </a:p>
          <a:p>
            <a:r>
              <a:rPr lang="uk-UA" sz="2000" dirty="0">
                <a:solidFill>
                  <a:schemeClr val="bg1"/>
                </a:solidFill>
              </a:rPr>
              <a:t>• навчитися правильно піднімати і переносити тяжкості;</a:t>
            </a:r>
            <a:endParaRPr lang="ru-RU" sz="2000" dirty="0">
              <a:solidFill>
                <a:schemeClr val="bg1"/>
              </a:solidFill>
            </a:endParaRPr>
          </a:p>
          <a:p>
            <a:r>
              <a:rPr lang="uk-UA" sz="2000" dirty="0">
                <a:solidFill>
                  <a:schemeClr val="bg1"/>
                </a:solidFill>
              </a:rPr>
              <a:t>• навчитися правильно вставати і нахилятися, </a:t>
            </a:r>
            <a:r>
              <a:rPr lang="uk-UA" sz="2000" dirty="0" smtClean="0">
                <a:solidFill>
                  <a:schemeClr val="bg1"/>
                </a:solidFill>
              </a:rPr>
              <a:t>щоб </a:t>
            </a:r>
            <a:r>
              <a:rPr lang="uk-UA" sz="2000" dirty="0">
                <a:solidFill>
                  <a:schemeClr val="bg1"/>
                </a:solidFill>
              </a:rPr>
              <a:t>уникнути напруження хребетного стовпа;</a:t>
            </a:r>
            <a:endParaRPr lang="ru-RU" sz="2000" dirty="0">
              <a:solidFill>
                <a:schemeClr val="bg1"/>
              </a:solidFill>
            </a:endParaRPr>
          </a:p>
          <a:p>
            <a:r>
              <a:rPr lang="uk-UA" sz="2000" dirty="0">
                <a:solidFill>
                  <a:schemeClr val="bg1"/>
                </a:solidFill>
              </a:rPr>
              <a:t>• поліпшити біомеханіку </a:t>
            </a:r>
            <a:r>
              <a:rPr lang="uk-UA" sz="2000" dirty="0" smtClean="0">
                <a:solidFill>
                  <a:schemeClr val="bg1"/>
                </a:solidFill>
              </a:rPr>
              <a:t>рухів тіла, </a:t>
            </a:r>
            <a:r>
              <a:rPr lang="uk-UA" sz="2000" dirty="0">
                <a:solidFill>
                  <a:schemeClr val="bg1"/>
                </a:solidFill>
              </a:rPr>
              <a:t>що б запобігти падінню.</a:t>
            </a:r>
            <a:endParaRPr lang="ru-RU" sz="2000" dirty="0">
              <a:solidFill>
                <a:schemeClr val="bg1"/>
              </a:solidFill>
            </a:endParaRPr>
          </a:p>
          <a:p>
            <a:endParaRPr lang="uk-UA" sz="2000" dirty="0" smtClean="0">
              <a:solidFill>
                <a:schemeClr val="bg1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uk-UA" sz="2000" b="1" i="1" dirty="0" smtClean="0">
                <a:solidFill>
                  <a:srgbClr val="7030A0"/>
                </a:solidFill>
              </a:rPr>
              <a:t>Вправи</a:t>
            </a:r>
            <a:r>
              <a:rPr lang="uk-UA" sz="2000" b="1" i="1" dirty="0">
                <a:solidFill>
                  <a:srgbClr val="7030A0"/>
                </a:solidFill>
              </a:rPr>
              <a:t>, що спрямовані на корекцію постави</a:t>
            </a:r>
            <a:r>
              <a:rPr lang="uk-UA" sz="2000" b="1" dirty="0">
                <a:solidFill>
                  <a:schemeClr val="bg2">
                    <a:lumMod val="50000"/>
                    <a:lumOff val="50000"/>
                  </a:schemeClr>
                </a:solidFill>
              </a:rPr>
              <a:t> </a:t>
            </a:r>
            <a:r>
              <a:rPr lang="uk-UA" sz="2000" dirty="0">
                <a:solidFill>
                  <a:schemeClr val="bg1"/>
                </a:solidFill>
              </a:rPr>
              <a:t>у хворого із остеопорозом, знижують ризик падінь і ефективно використовуються </a:t>
            </a:r>
            <a:r>
              <a:rPr lang="uk-UA" sz="2000" dirty="0" smtClean="0">
                <a:solidFill>
                  <a:schemeClr val="bg1"/>
                </a:solidFill>
              </a:rPr>
              <a:t>при лікуванні </a:t>
            </a:r>
            <a:r>
              <a:rPr lang="uk-UA" sz="2000" dirty="0">
                <a:solidFill>
                  <a:schemeClr val="bg1"/>
                </a:solidFill>
              </a:rPr>
              <a:t>цього захворювання. </a:t>
            </a:r>
            <a:endParaRPr lang="ru-RU" sz="2000" dirty="0">
              <a:solidFill>
                <a:schemeClr val="bg1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uk-UA" sz="2000" dirty="0">
                <a:solidFill>
                  <a:schemeClr val="bg1"/>
                </a:solidFill>
              </a:rPr>
              <a:t>Для збільшення сили основних м'язових груп у програмах реабілітації для </a:t>
            </a:r>
            <a:r>
              <a:rPr lang="uk-UA" sz="2000" dirty="0" smtClean="0">
                <a:solidFill>
                  <a:schemeClr val="bg1"/>
                </a:solidFill>
              </a:rPr>
              <a:t>хворих на остеопороз використовують </a:t>
            </a:r>
            <a:r>
              <a:rPr lang="uk-UA" sz="2000" b="1" i="1" dirty="0" smtClean="0">
                <a:solidFill>
                  <a:srgbClr val="7030A0"/>
                </a:solidFill>
              </a:rPr>
              <a:t>вправи на гнучкість </a:t>
            </a:r>
            <a:r>
              <a:rPr lang="uk-UA" sz="2000" dirty="0" smtClean="0">
                <a:solidFill>
                  <a:srgbClr val="7030A0"/>
                </a:solidFill>
              </a:rPr>
              <a:t>і</a:t>
            </a:r>
            <a:r>
              <a:rPr lang="uk-UA" sz="2000" b="1" dirty="0" smtClean="0">
                <a:solidFill>
                  <a:srgbClr val="7030A0"/>
                </a:solidFill>
              </a:rPr>
              <a:t> </a:t>
            </a:r>
            <a:r>
              <a:rPr lang="uk-UA" sz="2000" b="1" i="1" dirty="0" smtClean="0">
                <a:solidFill>
                  <a:srgbClr val="7030A0"/>
                </a:solidFill>
              </a:rPr>
              <a:t>силові </a:t>
            </a:r>
            <a:r>
              <a:rPr lang="uk-UA" sz="2000" b="1" i="1" dirty="0">
                <a:solidFill>
                  <a:srgbClr val="7030A0"/>
                </a:solidFill>
              </a:rPr>
              <a:t>вправи </a:t>
            </a:r>
            <a:r>
              <a:rPr lang="uk-UA" sz="2000" dirty="0">
                <a:solidFill>
                  <a:schemeClr val="bg1"/>
                </a:solidFill>
              </a:rPr>
              <a:t>з протидією власній масі тіла, вправи з помірнім навантаженням (гантелі, м'ячі, гумові стрічки), що не створюють зайвого навантаження на інші органи та системи організму, а отже, не потребують ретельного контролю за станом здоров'я пацієнта та можуть бути рекомендовані для самостійного виконання. Збільшення м'язової сили сприяє збільшенню </a:t>
            </a:r>
            <a:r>
              <a:rPr lang="uk-UA" sz="2000" dirty="0" smtClean="0">
                <a:solidFill>
                  <a:schemeClr val="bg1"/>
                </a:solidFill>
              </a:rPr>
              <a:t>мінеральної щільності кісткової тканини (МЩКТ) </a:t>
            </a:r>
            <a:r>
              <a:rPr lang="uk-UA" sz="2000" dirty="0">
                <a:solidFill>
                  <a:schemeClr val="bg1"/>
                </a:solidFill>
              </a:rPr>
              <a:t>різних ділянок скелета (проксимальної ділянки стегнової кістки, великого вертлюга, передпліччя).</a:t>
            </a:r>
            <a:endParaRPr lang="ru-RU" sz="2000" dirty="0">
              <a:solidFill>
                <a:schemeClr val="bg1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uk-UA" sz="2000" dirty="0" smtClean="0">
                <a:solidFill>
                  <a:schemeClr val="bg1"/>
                </a:solidFill>
              </a:rPr>
              <a:t>Дозування </a:t>
            </a:r>
            <a:r>
              <a:rPr lang="uk-UA" sz="2000" dirty="0">
                <a:solidFill>
                  <a:schemeClr val="bg1"/>
                </a:solidFill>
              </a:rPr>
              <a:t>фізичних вправ </a:t>
            </a:r>
            <a:r>
              <a:rPr lang="uk-UA" sz="2000" dirty="0" smtClean="0">
                <a:solidFill>
                  <a:schemeClr val="bg1"/>
                </a:solidFill>
              </a:rPr>
              <a:t>визначають частотою, інтенсивністю, часом </a:t>
            </a:r>
            <a:r>
              <a:rPr lang="uk-UA" sz="2000" dirty="0">
                <a:solidFill>
                  <a:schemeClr val="bg1"/>
                </a:solidFill>
              </a:rPr>
              <a:t>та </a:t>
            </a:r>
            <a:r>
              <a:rPr lang="uk-UA" sz="2000" dirty="0" smtClean="0">
                <a:solidFill>
                  <a:schemeClr val="bg1"/>
                </a:solidFill>
              </a:rPr>
              <a:t>визначенням </a:t>
            </a:r>
            <a:r>
              <a:rPr lang="uk-UA" sz="2000" dirty="0">
                <a:solidFill>
                  <a:schemeClr val="bg1"/>
                </a:solidFill>
              </a:rPr>
              <a:t>типу вправ. З усіх цих критеріїв у реабілітації хворого з остеопорозом найважливішім є вибір виду </a:t>
            </a:r>
            <a:r>
              <a:rPr lang="uk-UA" sz="2000" dirty="0" smtClean="0">
                <a:solidFill>
                  <a:schemeClr val="bg1"/>
                </a:solidFill>
              </a:rPr>
              <a:t>вправ, адже </a:t>
            </a:r>
            <a:r>
              <a:rPr lang="uk-UA" sz="2000" dirty="0">
                <a:solidFill>
                  <a:schemeClr val="bg1"/>
                </a:solidFill>
              </a:rPr>
              <a:t>деякі види вправ, такі як плавання та їзда на велосипеді, навіть за умов високої інтенсивності не впливають на структурно-функціональний стан кісткової тканини, тоді як силові види вправ (з використанням навантажень або з протидією), заняття на тренажерах, тренування в ходьбі, теніс, веслування за умов тривалих та систематичних занять здатні впливати на мінеральну щільність кісткової тканини.</a:t>
            </a:r>
            <a:endParaRPr lang="ru-RU" sz="2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22200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6" name="Picture 4" descr="Картинки по запросу &quot;упражнения при остеопорозе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34572" y="3842258"/>
            <a:ext cx="4608512" cy="298354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6" descr="Картинки по запросу &quot;лечебная физкультура при остеопорозе&quot;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17" y="3873048"/>
            <a:ext cx="4320480" cy="295275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8" descr="Картинки по запросу &quot;лечебная физкультура при остеопорозе&quot;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191" b="2380"/>
          <a:stretch/>
        </p:blipFill>
        <p:spPr bwMode="auto">
          <a:xfrm>
            <a:off x="4028871" y="2161433"/>
            <a:ext cx="3816424" cy="302097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03248" y="25460"/>
            <a:ext cx="1126282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uk-UA" sz="2800" b="1" u="sng" dirty="0"/>
              <a:t>Вправи, що спрямовані на </a:t>
            </a:r>
            <a:r>
              <a:rPr lang="uk-UA" sz="2800" b="1" u="sng" dirty="0" smtClean="0"/>
              <a:t>зміцнення </a:t>
            </a:r>
            <a:r>
              <a:rPr lang="uk-UA" sz="2800" b="1" u="sng" dirty="0" smtClean="0"/>
              <a:t>м'язів </a:t>
            </a:r>
            <a:r>
              <a:rPr lang="uk-UA" sz="2800" b="1" u="sng" dirty="0" smtClean="0"/>
              <a:t>спини і корекцію </a:t>
            </a:r>
            <a:r>
              <a:rPr lang="uk-UA" sz="2800" b="1" u="sng" dirty="0"/>
              <a:t>постави </a:t>
            </a:r>
            <a:endParaRPr lang="ru-RU" sz="2800" u="sng" dirty="0"/>
          </a:p>
        </p:txBody>
      </p:sp>
      <p:pic>
        <p:nvPicPr>
          <p:cNvPr id="3" name="Picture 8" descr="Картинки по запросу &quot;лечебная физкультура при остеопорозе&quot;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0556" y="548680"/>
            <a:ext cx="4768758" cy="305123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8" descr="Картинки по запросу &quot;лечебная физкультура при остеопорозе&quot;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85" r="3735"/>
          <a:stretch/>
        </p:blipFill>
        <p:spPr bwMode="auto">
          <a:xfrm>
            <a:off x="5223" y="660563"/>
            <a:ext cx="4248471" cy="304614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4038" name="Picture 6" descr="Картинки по запросу &quot;упражнения при остеопорозе&quot;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6220" y="476672"/>
            <a:ext cx="2880320" cy="178103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4040" name="Picture 8" descr="Картинки по запросу &quot;упражнения при остеопорозе&quot;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39595" y="5112988"/>
            <a:ext cx="3194975" cy="174501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555016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70" name="Picture 10" descr="Картинки по запросу &quot;лечебная физкультура при остеопорозе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66620" y="3861048"/>
            <a:ext cx="4147938" cy="29249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8" name="Picture 8" descr="Картинки по запросу &quot;лечебная физкультура при остеопорозе&quot;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42684" y="61913"/>
            <a:ext cx="3571875" cy="257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15852" y="175582"/>
            <a:ext cx="8337188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800" b="1" u="sng" dirty="0" smtClean="0"/>
              <a:t>Силові вправи </a:t>
            </a:r>
            <a:r>
              <a:rPr lang="uk-UA" sz="2800" b="1" u="sng" dirty="0"/>
              <a:t>на </a:t>
            </a:r>
            <a:r>
              <a:rPr lang="uk-UA" sz="2800" b="1" u="sng" dirty="0" smtClean="0"/>
              <a:t>вагове </a:t>
            </a:r>
            <a:r>
              <a:rPr lang="uk-UA" sz="2800" b="1" u="sng" dirty="0"/>
              <a:t>навантаження при </a:t>
            </a:r>
            <a:r>
              <a:rPr lang="uk-UA" sz="2800" b="1" u="sng" dirty="0" smtClean="0"/>
              <a:t>остеопорозі</a:t>
            </a:r>
            <a:endParaRPr lang="uk-UA" sz="2800" b="1" dirty="0" smtClean="0"/>
          </a:p>
          <a:p>
            <a:r>
              <a:rPr lang="uk-UA" sz="2400" dirty="0" smtClean="0"/>
              <a:t>Вагове </a:t>
            </a:r>
            <a:r>
              <a:rPr lang="uk-UA" sz="2400" dirty="0"/>
              <a:t>навантаження означає, що ноги несуть всю вагу </a:t>
            </a:r>
            <a:r>
              <a:rPr lang="uk-UA" sz="2400" dirty="0" smtClean="0"/>
              <a:t>тіла. </a:t>
            </a:r>
            <a:endParaRPr lang="uk-UA" sz="2000" dirty="0" smtClean="0"/>
          </a:p>
          <a:p>
            <a:r>
              <a:rPr lang="uk-UA" sz="2400" i="1" u="sng" dirty="0" smtClean="0"/>
              <a:t>Приклади </a:t>
            </a:r>
            <a:r>
              <a:rPr lang="uk-UA" sz="2400" i="1" u="sng" dirty="0"/>
              <a:t>вправ на вагове навантаження при остеопорозі:</a:t>
            </a:r>
            <a:endParaRPr lang="ru-RU" sz="2400" i="1" u="sng" dirty="0"/>
          </a:p>
          <a:p>
            <a:r>
              <a:rPr lang="uk-UA" sz="2000" dirty="0"/>
              <a:t>• </a:t>
            </a:r>
            <a:r>
              <a:rPr lang="uk-UA" sz="2400" dirty="0"/>
              <a:t>Ходьба.</a:t>
            </a:r>
            <a:endParaRPr lang="ru-RU" sz="2400" dirty="0"/>
          </a:p>
          <a:p>
            <a:r>
              <a:rPr lang="uk-UA" sz="2400" dirty="0"/>
              <a:t>• Піший туризм.</a:t>
            </a:r>
            <a:endParaRPr lang="ru-RU" sz="2400" dirty="0"/>
          </a:p>
          <a:p>
            <a:r>
              <a:rPr lang="uk-UA" sz="2400" dirty="0"/>
              <a:t>• Танці.</a:t>
            </a:r>
            <a:endParaRPr lang="ru-RU" sz="2400" dirty="0"/>
          </a:p>
          <a:p>
            <a:r>
              <a:rPr lang="uk-UA" sz="2400" dirty="0"/>
              <a:t>• Підйом по сходах</a:t>
            </a:r>
            <a:r>
              <a:rPr lang="uk-UA" sz="2400" dirty="0" smtClean="0"/>
              <a:t>.</a:t>
            </a:r>
            <a:endParaRPr lang="ru-RU" sz="2400" dirty="0"/>
          </a:p>
        </p:txBody>
      </p:sp>
      <p:pic>
        <p:nvPicPr>
          <p:cNvPr id="15364" name="Picture 4" descr="Картинки по запросу &quot;лечебная физкультура при остеопорозе&quot;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10236" y="1914979"/>
            <a:ext cx="4464496" cy="28614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6" name="Picture 6" descr="Картинки по запросу &quot;лечебная физкультура при остеопорозе&quot;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795" y="3596011"/>
            <a:ext cx="4736788" cy="31899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72" name="Picture 12" descr="Картинки по запросу &quot;лечебная физкультура при остеопорозе&quot;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0276" y="4797152"/>
            <a:ext cx="3024336" cy="19888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013559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5740" y="1495"/>
            <a:ext cx="8287344" cy="26161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800" b="1" u="sng" dirty="0" smtClean="0"/>
              <a:t>Силові вправи </a:t>
            </a:r>
            <a:r>
              <a:rPr lang="uk-UA" sz="2800" b="1" u="sng" dirty="0"/>
              <a:t>на опір при </a:t>
            </a:r>
            <a:r>
              <a:rPr lang="uk-UA" sz="2800" b="1" u="sng" dirty="0" smtClean="0"/>
              <a:t>остеопорозі</a:t>
            </a:r>
          </a:p>
          <a:p>
            <a:r>
              <a:rPr lang="uk-UA" sz="2000" dirty="0" smtClean="0"/>
              <a:t>Опір </a:t>
            </a:r>
            <a:r>
              <a:rPr lang="uk-UA" sz="2000" dirty="0"/>
              <a:t>означає, що робота виконується, долаючи </a:t>
            </a:r>
            <a:r>
              <a:rPr lang="uk-UA" sz="2000" dirty="0" smtClean="0"/>
              <a:t>вагу </a:t>
            </a:r>
            <a:r>
              <a:rPr lang="uk-UA" sz="2000" dirty="0"/>
              <a:t>іншого предмета. Вправи на опір зміцнюють мускулатуру і формують кістки.</a:t>
            </a:r>
            <a:endParaRPr lang="ru-RU" sz="2000" dirty="0"/>
          </a:p>
          <a:p>
            <a:r>
              <a:rPr lang="uk-UA" sz="2400" dirty="0"/>
              <a:t>• Вільні ваги або тренажери вдома або в тренажерному залі.</a:t>
            </a:r>
            <a:endParaRPr lang="ru-RU" sz="2400" dirty="0"/>
          </a:p>
          <a:p>
            <a:r>
              <a:rPr lang="uk-UA" sz="2400" dirty="0"/>
              <a:t>• Вправи на опір еластичної </a:t>
            </a:r>
            <a:r>
              <a:rPr lang="uk-UA" sz="2400" dirty="0" smtClean="0"/>
              <a:t>трубки.</a:t>
            </a:r>
            <a:endParaRPr lang="ru-RU" sz="2400" dirty="0"/>
          </a:p>
          <a:p>
            <a:r>
              <a:rPr lang="uk-UA" sz="2400" dirty="0"/>
              <a:t>• Вправи у воді - будь-який рух у воді змушує </a:t>
            </a:r>
            <a:r>
              <a:rPr lang="uk-UA" sz="2400" dirty="0" smtClean="0"/>
              <a:t>м'язи </a:t>
            </a:r>
            <a:r>
              <a:rPr lang="uk-UA" sz="2400" dirty="0"/>
              <a:t>працювати інтенсивніше</a:t>
            </a:r>
            <a:r>
              <a:rPr lang="uk-UA" sz="2400" dirty="0" smtClean="0"/>
              <a:t>.</a:t>
            </a:r>
            <a:endParaRPr lang="ru-RU" sz="2400" dirty="0"/>
          </a:p>
        </p:txBody>
      </p:sp>
      <p:pic>
        <p:nvPicPr>
          <p:cNvPr id="3" name="Picture 6" descr="Картинки по запросу &quot;лечебная физкультура при остеопорозе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4652" y="167468"/>
            <a:ext cx="3810000" cy="29694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4" descr="Картинки по запросу &quot;факторы риска остеопороза&quot;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80076" y="3284984"/>
            <a:ext cx="5184576" cy="3384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010" name="Picture 2" descr="Картинки по запросу &quot;лечебная физкультура при остеопорозе&quot;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66020" y="4357041"/>
            <a:ext cx="4225652" cy="24482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012" name="Picture 4" descr="Картинки по запросу &quot;лечебная физкультура при остеопорозе в бассейне&quot;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2124" y="2276872"/>
            <a:ext cx="3337013" cy="1944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Картинки по запросу &quot;остеопороз&quot;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1764" y="4709812"/>
            <a:ext cx="2095500" cy="2095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014" name="Picture 6" descr="Картинки по запросу &quot;лечебная физкультура при остеопорозе в бассейне&quot;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748" y="2564904"/>
            <a:ext cx="3168352" cy="2006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660534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4950" y="44624"/>
            <a:ext cx="9381830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800" b="1" u="sng" dirty="0"/>
              <a:t>Фізичні вправи на гнучкість при </a:t>
            </a:r>
            <a:r>
              <a:rPr lang="uk-UA" sz="2800" b="1" u="sng" dirty="0" smtClean="0"/>
              <a:t>остеопорозі </a:t>
            </a:r>
          </a:p>
          <a:p>
            <a:r>
              <a:rPr lang="uk-UA" sz="2400" dirty="0" smtClean="0"/>
              <a:t>Гнучкість </a:t>
            </a:r>
            <a:r>
              <a:rPr lang="uk-UA" sz="2400" dirty="0"/>
              <a:t>суглобів сприяє запобіганню ушкоджень. </a:t>
            </a:r>
            <a:endParaRPr lang="uk-UA" sz="2400" dirty="0" smtClean="0"/>
          </a:p>
          <a:p>
            <a:r>
              <a:rPr lang="uk-UA" sz="2400" i="1" u="sng" dirty="0" smtClean="0"/>
              <a:t>Приклади </a:t>
            </a:r>
            <a:r>
              <a:rPr lang="uk-UA" sz="2400" i="1" u="sng" dirty="0"/>
              <a:t>фізичних вправ на гнучкість при остеопорозі включають:</a:t>
            </a:r>
            <a:endParaRPr lang="ru-RU" sz="2400" i="1" u="sng" dirty="0"/>
          </a:p>
          <a:p>
            <a:r>
              <a:rPr lang="uk-UA" sz="2400" dirty="0"/>
              <a:t>• Регулярну розтяжку.</a:t>
            </a:r>
            <a:endParaRPr lang="ru-RU" sz="2400" dirty="0"/>
          </a:p>
          <a:p>
            <a:r>
              <a:rPr lang="uk-UA" sz="2400" dirty="0"/>
              <a:t>• </a:t>
            </a:r>
            <a:r>
              <a:rPr lang="uk-UA" sz="2400" dirty="0" err="1"/>
              <a:t>Тай-Цзи</a:t>
            </a:r>
            <a:r>
              <a:rPr lang="uk-UA" sz="2400" dirty="0"/>
              <a:t> - повільні, граціозні рухи - сприяє розвитку координації і зміцненню кісток.</a:t>
            </a:r>
            <a:endParaRPr lang="ru-RU" sz="2400" dirty="0"/>
          </a:p>
          <a:p>
            <a:r>
              <a:rPr lang="uk-UA" sz="2400" dirty="0"/>
              <a:t>• Йогу </a:t>
            </a:r>
            <a:r>
              <a:rPr lang="uk-UA" sz="2400" dirty="0" smtClean="0"/>
              <a:t>– сприяє підвищенню </a:t>
            </a:r>
            <a:r>
              <a:rPr lang="uk-UA" sz="2400" dirty="0"/>
              <a:t>мінеральної щільності кісткової тканини хребта. Йога також відточує відчуття рівноваги, координації, концентрації та усвідомлення свого </a:t>
            </a:r>
            <a:r>
              <a:rPr lang="uk-UA" sz="2400" dirty="0" smtClean="0"/>
              <a:t>тіла, що </a:t>
            </a:r>
            <a:r>
              <a:rPr lang="uk-UA" sz="2400" dirty="0"/>
              <a:t>запобігає падінню.</a:t>
            </a:r>
            <a:endParaRPr lang="ru-RU" sz="2400" dirty="0"/>
          </a:p>
        </p:txBody>
      </p:sp>
      <p:pic>
        <p:nvPicPr>
          <p:cNvPr id="3" name="Picture 4" descr="Картинки по запросу &quot;лечебная физкультура при остеопорозе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749" y="3645024"/>
            <a:ext cx="4248471" cy="31221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Картинки по запросу &quot;факторы риска остеопороза&quot;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807" b="7484"/>
          <a:stretch/>
        </p:blipFill>
        <p:spPr bwMode="auto">
          <a:xfrm>
            <a:off x="9334772" y="127535"/>
            <a:ext cx="2761950" cy="33949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8" descr="Картинки по запросу &quot;лечебная физкультура при остеопорозе&quot;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5031"/>
          <a:stretch/>
        </p:blipFill>
        <p:spPr bwMode="auto">
          <a:xfrm>
            <a:off x="8470676" y="3586353"/>
            <a:ext cx="3637204" cy="31807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14" descr="Картинки по запросу &quot;упражнения на гибкость при остеопорозе&quot;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638" b="11296"/>
          <a:stretch/>
        </p:blipFill>
        <p:spPr bwMode="auto">
          <a:xfrm>
            <a:off x="4294212" y="3645024"/>
            <a:ext cx="4176464" cy="31221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842201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4" descr="Картинки по запросу &quot;лечебная физкультура при остеопорозе&quot;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544" t="-3473" r="8164" b="3473"/>
          <a:stretch/>
        </p:blipFill>
        <p:spPr bwMode="auto">
          <a:xfrm>
            <a:off x="1989956" y="3455158"/>
            <a:ext cx="4646897" cy="3276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438" name="Picture 6" descr="Картинки по запросу &quot;лечебная физкультура при остеопорозе&quot;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2368" y="3645024"/>
            <a:ext cx="5324872" cy="3086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442" name="Picture 10" descr="Картинки по запросу &quot;лечебная физкультура при остеопорозе&quot;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629" y="659058"/>
            <a:ext cx="4078188" cy="30963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Заголовок 1"/>
          <p:cNvSpPr txBox="1">
            <a:spLocks/>
          </p:cNvSpPr>
          <p:nvPr/>
        </p:nvSpPr>
        <p:spPr>
          <a:xfrm>
            <a:off x="117748" y="116632"/>
            <a:ext cx="4139951" cy="527720"/>
          </a:xfrm>
          <a:prstGeom prst="rect">
            <a:avLst/>
          </a:prstGeom>
        </p:spPr>
        <p:txBody>
          <a:bodyPr>
            <a:normAutofit fontScale="900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 spc="10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uk-UA" u="sng" smtClean="0"/>
              <a:t>Вправи на гнучкість</a:t>
            </a:r>
            <a:endParaRPr lang="ru-RU" dirty="0"/>
          </a:p>
        </p:txBody>
      </p:sp>
      <p:pic>
        <p:nvPicPr>
          <p:cNvPr id="18444" name="Picture 12" descr="Картинки по запросу &quot;упражнения на гибкость при остеопорозе&quot;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66549" y="144648"/>
            <a:ext cx="4778896" cy="33105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522407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773932" y="0"/>
            <a:ext cx="5004047" cy="699864"/>
          </a:xfrm>
        </p:spPr>
        <p:txBody>
          <a:bodyPr/>
          <a:lstStyle/>
          <a:p>
            <a:r>
              <a:rPr lang="uk-UA" b="1" u="sng" dirty="0" smtClean="0"/>
              <a:t>Йога при остеопорозі</a:t>
            </a:r>
            <a:endParaRPr lang="ru-RU" b="1" u="sng" dirty="0"/>
          </a:p>
        </p:txBody>
      </p:sp>
      <p:pic>
        <p:nvPicPr>
          <p:cNvPr id="8" name="Picture 6" descr="Картинки по запросу &quot;лечебная физкультура при остеопорозе&quot;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428"/>
          <a:stretch/>
        </p:blipFill>
        <p:spPr bwMode="auto">
          <a:xfrm>
            <a:off x="45740" y="692697"/>
            <a:ext cx="4320480" cy="28803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 descr="Картинки по запросу &quot;лечебная физкультура при остеопорозе&quot;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99887" y="116632"/>
            <a:ext cx="4824536" cy="3024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10" descr="Картинки по запросу &quot;лечебная физкультура при остеопорозе&quot;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4411" y="3351414"/>
            <a:ext cx="5976665" cy="3456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Картинки по запросу &quot;лечебная физкультура при остеопорозе&quot;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804" y="3356992"/>
            <a:ext cx="5335744" cy="3456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 descr="Картинки по запросу &quot;лечебная физкультура при остеопорозе&quot;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38228" y="1227980"/>
            <a:ext cx="2808312" cy="19129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04378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91733" y="116632"/>
            <a:ext cx="10916663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800" b="1" u="sng" dirty="0"/>
              <a:t>Ряд запобіжних заходів</a:t>
            </a:r>
            <a:r>
              <a:rPr lang="uk-UA" sz="2800" b="1" u="sng" dirty="0" smtClean="0"/>
              <a:t>:</a:t>
            </a:r>
            <a:endParaRPr lang="ru-RU" sz="2800" b="1" dirty="0"/>
          </a:p>
          <a:p>
            <a:r>
              <a:rPr lang="uk-UA" dirty="0"/>
              <a:t>• </a:t>
            </a:r>
            <a:r>
              <a:rPr lang="uk-UA" sz="2000" dirty="0"/>
              <a:t>Через більш високий ризик схильності </a:t>
            </a:r>
            <a:r>
              <a:rPr lang="uk-UA" sz="2000" dirty="0" smtClean="0"/>
              <a:t>до переломів</a:t>
            </a:r>
            <a:r>
              <a:rPr lang="uk-UA" sz="2000" dirty="0"/>
              <a:t>, треба бути обережним при спробі виконати якусь вправу, яка несе в собі потенційний ризик серйозного падіння, наприклад, спуск на лижах, фігурне катання або ковзанярський спорт.</a:t>
            </a:r>
            <a:endParaRPr lang="ru-RU" sz="2000" dirty="0"/>
          </a:p>
          <a:p>
            <a:r>
              <a:rPr lang="uk-UA" sz="2000" dirty="0"/>
              <a:t>• Якщо кісткова тканина стоншується в хребті, потрібно відмовитися від будь-яких глибоких нахилів у йоги.</a:t>
            </a:r>
            <a:endParaRPr lang="ru-RU" sz="2000" dirty="0"/>
          </a:p>
          <a:p>
            <a:r>
              <a:rPr lang="uk-UA" sz="2000" dirty="0"/>
              <a:t>• Проконсультуватися з лікарем перед початком будь-якого циклу вправ, особливо, якщо пацієнт приймає ліки, які сповільнюють координацію рухів або впливають на відчуття рівноваги.</a:t>
            </a:r>
            <a:endParaRPr lang="ru-RU" sz="20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477788" y="3068960"/>
            <a:ext cx="11236694" cy="341632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uk-UA" dirty="0" smtClean="0">
                <a:solidFill>
                  <a:schemeClr val="bg1"/>
                </a:solidFill>
              </a:rPr>
              <a:t>Виконання </a:t>
            </a:r>
            <a:r>
              <a:rPr lang="uk-UA" dirty="0">
                <a:solidFill>
                  <a:schemeClr val="bg1"/>
                </a:solidFill>
              </a:rPr>
              <a:t>фізичних вправ пацієнтами з встановленим остеопорозом починається з вихідного положення (ВП) лежачи. </a:t>
            </a:r>
            <a:endParaRPr lang="uk-UA" dirty="0" smtClean="0">
              <a:solidFill>
                <a:schemeClr val="bg1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uk-UA" dirty="0" smtClean="0">
                <a:solidFill>
                  <a:schemeClr val="bg1"/>
                </a:solidFill>
              </a:rPr>
              <a:t>Фізичні </a:t>
            </a:r>
            <a:r>
              <a:rPr lang="uk-UA" dirty="0">
                <a:solidFill>
                  <a:schemeClr val="bg1"/>
                </a:solidFill>
              </a:rPr>
              <a:t>вправи виконують спочатку для м’язів спини, потім для плечового поясу та нижніх кінцівок. </a:t>
            </a:r>
            <a:endParaRPr lang="uk-UA" dirty="0" smtClean="0">
              <a:solidFill>
                <a:schemeClr val="bg1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uk-UA" dirty="0" smtClean="0">
                <a:solidFill>
                  <a:schemeClr val="bg1"/>
                </a:solidFill>
              </a:rPr>
              <a:t>Після </a:t>
            </a:r>
            <a:r>
              <a:rPr lang="uk-UA" dirty="0">
                <a:solidFill>
                  <a:schemeClr val="bg1"/>
                </a:solidFill>
              </a:rPr>
              <a:t>виконання кожної вправи з навантаженням - пауза для відпочинку тривалістю 30-60 с або виконання вправ на розслаблення м’язів.</a:t>
            </a:r>
            <a:endParaRPr lang="ru-RU" dirty="0">
              <a:solidFill>
                <a:schemeClr val="bg1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uk-UA" dirty="0">
                <a:solidFill>
                  <a:schemeClr val="bg1"/>
                </a:solidFill>
              </a:rPr>
              <a:t>Кількість повторень кожної вправи на початку занять - 8 разів за один підхід, через 2 тижні кількість підходів необхідно збільшувати </a:t>
            </a:r>
            <a:r>
              <a:rPr lang="uk-UA" dirty="0" smtClean="0">
                <a:solidFill>
                  <a:schemeClr val="bg1"/>
                </a:solidFill>
              </a:rPr>
              <a:t>до </a:t>
            </a:r>
            <a:r>
              <a:rPr lang="uk-UA" dirty="0">
                <a:solidFill>
                  <a:schemeClr val="bg1"/>
                </a:solidFill>
              </a:rPr>
              <a:t>2, збільшуючи кількість повторень кожної вправи окремо до 12-15 разів. </a:t>
            </a:r>
            <a:endParaRPr lang="uk-UA" dirty="0" smtClean="0">
              <a:solidFill>
                <a:schemeClr val="bg1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uk-UA" dirty="0" smtClean="0">
                <a:solidFill>
                  <a:schemeClr val="bg1"/>
                </a:solidFill>
              </a:rPr>
              <a:t>Комплекс </a:t>
            </a:r>
            <a:r>
              <a:rPr lang="uk-UA" dirty="0">
                <a:solidFill>
                  <a:schemeClr val="bg1"/>
                </a:solidFill>
              </a:rPr>
              <a:t>вправ рекомендовано виконувати 2 рази на день, не раніше ніж через 2 години після прийому їжі та не пізніше ніж за годину до наступного прийому їжі чи сну. Не рекомендовано проводити заняття одразу після сну. </a:t>
            </a:r>
            <a:endParaRPr lang="uk-UA" dirty="0" smtClean="0">
              <a:solidFill>
                <a:schemeClr val="bg1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uk-UA" dirty="0" smtClean="0">
                <a:solidFill>
                  <a:schemeClr val="bg1"/>
                </a:solidFill>
              </a:rPr>
              <a:t>За </a:t>
            </a:r>
            <a:r>
              <a:rPr lang="uk-UA" dirty="0">
                <a:solidFill>
                  <a:schemeClr val="bg1"/>
                </a:solidFill>
              </a:rPr>
              <a:t>умов самостійного виконання вправ (у домашніх умовах) контроль за інтенсивністю навантаження необхідно проводити за показниками артеріального тиску, частоти серцевих скорочень до та після заняття</a:t>
            </a:r>
            <a:r>
              <a:rPr lang="uk-UA" dirty="0" smtClean="0">
                <a:solidFill>
                  <a:schemeClr val="bg1"/>
                </a:solidFill>
              </a:rPr>
              <a:t>.</a:t>
            </a:r>
            <a:endParaRPr lang="ru-RU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25080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33772" y="99596"/>
            <a:ext cx="1152128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600" i="1" dirty="0">
                <a:solidFill>
                  <a:prstClr val="white"/>
                </a:solidFill>
              </a:rPr>
              <a:t>У відділі клінічної фізіології та патології опорно-рухового апарату Інституту геронтології розроблені й широко практикуються протягом останніх 10 років різні комплекси лікувальної фізкультури, у тому числі для профілактики та лікування остеопорозу. </a:t>
            </a:r>
            <a:endParaRPr lang="ru-RU" sz="1600" i="1" dirty="0">
              <a:solidFill>
                <a:prstClr val="white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05780" y="764704"/>
            <a:ext cx="11233248" cy="6001643"/>
          </a:xfrm>
          <a:prstGeom prst="rect">
            <a:avLst/>
          </a:prstGeom>
          <a:solidFill>
            <a:schemeClr val="accent3">
              <a:lumMod val="50000"/>
            </a:schemeClr>
          </a:solidFill>
        </p:spPr>
        <p:txBody>
          <a:bodyPr wrap="square">
            <a:spAutoFit/>
          </a:bodyPr>
          <a:lstStyle/>
          <a:p>
            <a:r>
              <a:rPr lang="uk-UA" sz="1600" b="1" i="1" u="sng" dirty="0"/>
              <a:t>Комплекс фізичних вправ при встановленому остеопорозі (з переломами тіл хребців)</a:t>
            </a:r>
            <a:endParaRPr lang="ru-RU" sz="1600" b="1" dirty="0"/>
          </a:p>
          <a:p>
            <a:r>
              <a:rPr lang="uk-UA" sz="1600" dirty="0"/>
              <a:t>1. ВП лежачи на животі, верхні кінцівки вздовж тіла. Підняти голову та плечі від підлоги, зафіксувати положення протягом 3-5 с, повернутися у ВП. Відпочинок 5-7 с. Вправу можна проводити із закріпленим на спині вантажем. Мінімальна кількість повторень вправи - 8 разів.</a:t>
            </a:r>
            <a:endParaRPr lang="ru-RU" sz="1600" dirty="0"/>
          </a:p>
          <a:p>
            <a:r>
              <a:rPr lang="uk-UA" sz="1600" dirty="0"/>
              <a:t>2. ВП лежачи на животі, верхні кінцівки вздовж тіла. Почергове піднімання нижніх кінцівок від підлоги, повернутися у ВП. Відпочинок 5-7 с. Мінімальна кількість повторень вправи - 8 разів.</a:t>
            </a:r>
            <a:endParaRPr lang="ru-RU" sz="1600" dirty="0"/>
          </a:p>
          <a:p>
            <a:r>
              <a:rPr lang="uk-UA" sz="1600" dirty="0"/>
              <a:t>3. ВП сидячи. Нижні кінцівки на ширині плечей, згинання-розгинання верхніх кінцівок у ліктьових суглобах. Мінімальна кількість повторень - 8 разів.</a:t>
            </a:r>
            <a:endParaRPr lang="ru-RU" sz="1600" dirty="0"/>
          </a:p>
          <a:p>
            <a:r>
              <a:rPr lang="uk-UA" sz="1600" dirty="0"/>
              <a:t>4. ВП сидячи. Вправу виконуємо з навантаженнями, верхню кінцівку підняти вгору, зігнути в ліктьовому суглобі й завести за голову, повернутися у ВП. Повільний темп. Мінімальна кількість повторень - 8 разів.</a:t>
            </a:r>
            <a:endParaRPr lang="ru-RU" sz="1600" dirty="0"/>
          </a:p>
          <a:p>
            <a:r>
              <a:rPr lang="uk-UA" sz="1600" dirty="0"/>
              <a:t>5. ВП сидячи. Вправу виконуємо з навантаженням, зігнути перед собою в ліктьових суглобах верхні кінцівки, передпліччя паралельні одне одному, розвести в сторони та повернутися у ВП. Мінімальна кількість повторень - 8 разів.</a:t>
            </a:r>
            <a:endParaRPr lang="ru-RU" sz="1600" dirty="0"/>
          </a:p>
          <a:p>
            <a:r>
              <a:rPr lang="uk-UA" sz="1600" dirty="0"/>
              <a:t>6. ВП сидячи. Вправу виконуємо з навантаженнями (взяти верхнім чи нижнім захватом) почергове згинання-розгинання верхніх кінцівок у променево-зап’ясткових суглобах. Мінімальна кількість повторень - 8 разів.</a:t>
            </a:r>
            <a:endParaRPr lang="ru-RU" sz="1600" dirty="0"/>
          </a:p>
          <a:p>
            <a:r>
              <a:rPr lang="uk-UA" sz="1600" dirty="0"/>
              <a:t>7. ВП стоячи, руки вздовж тулуба з навантаженням. Крок правою нижньою кінцівкою вперед, корпус повільно перевести на цю кінцівку. Повернутися у ВП, приставити ліву кінцівку до правої. Темп повільний. Мінімальна кількість повторень - 8 разів.</a:t>
            </a:r>
            <a:endParaRPr lang="ru-RU" sz="1600" dirty="0"/>
          </a:p>
          <a:p>
            <a:r>
              <a:rPr lang="uk-UA" sz="1600" dirty="0"/>
              <a:t>8. ВП сидячи на стільці, навантаження зафіксувати в ділянці нижньої частини гомілки. Згинання-розгинання у колінних суглобах. Вправу виконуємо почергово. Темп повільний, 10 повторень кожною кінцівкою.</a:t>
            </a:r>
            <a:endParaRPr lang="ru-RU" sz="1600" dirty="0"/>
          </a:p>
          <a:p>
            <a:r>
              <a:rPr lang="uk-UA" sz="1600" dirty="0"/>
              <a:t>9. ВП стоячи, триматися руками за спинку стільця. Згинання-розгинання в колінних суглобах. Почергово кожною кінцівкою, в середньому темпі. Мінімальна кількість повторень - 8 разів.</a:t>
            </a:r>
            <a:endParaRPr lang="ru-RU" sz="1600" dirty="0"/>
          </a:p>
          <a:p>
            <a:r>
              <a:rPr lang="uk-UA" sz="1600" dirty="0"/>
              <a:t>10. ВП стоячи, з навантаженням у верхніх кінцівках та без нього. Піднятися на носках і вернутися у ВП. Темп повільний. Мінімальна кількість повторень - 10 разів.</a:t>
            </a:r>
            <a:endParaRPr lang="ru-RU" sz="1600" dirty="0"/>
          </a:p>
          <a:p>
            <a:r>
              <a:rPr lang="uk-UA" sz="1600" dirty="0"/>
              <a:t>11. ВП стоячи, у верхніх кінцівках навантаження. Підняти, опустити плечі вгору-вниз. Темп повільний. Мінімальна кількість повторень - 8 разів.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25018498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05779" y="260648"/>
            <a:ext cx="11350689" cy="6247864"/>
          </a:xfrm>
          <a:prstGeom prst="rect">
            <a:avLst/>
          </a:prstGeom>
          <a:solidFill>
            <a:schemeClr val="accent4">
              <a:lumMod val="50000"/>
            </a:schemeClr>
          </a:solidFill>
        </p:spPr>
        <p:txBody>
          <a:bodyPr wrap="square">
            <a:spAutoFit/>
          </a:bodyPr>
          <a:lstStyle/>
          <a:p>
            <a:r>
              <a:rPr lang="uk-UA" sz="2000" b="1" i="1" dirty="0"/>
              <a:t>ЛФК при ураженні грудного та поперекового відділів хребта.</a:t>
            </a:r>
            <a:endParaRPr lang="ru-RU" sz="2000" b="1" dirty="0"/>
          </a:p>
          <a:p>
            <a:r>
              <a:rPr lang="uk-UA" sz="2000" u="sng" dirty="0"/>
              <a:t>Приклад комплексу вправ.</a:t>
            </a:r>
            <a:endParaRPr lang="ru-RU" sz="2000" dirty="0"/>
          </a:p>
          <a:p>
            <a:r>
              <a:rPr lang="uk-UA" sz="2000" dirty="0"/>
              <a:t>1. Перший комплекс розрахований на пацієнтів, які страждають різко вираженими болями в спині, пов'язаними зі свіжими патологічними переломами тіл хребців, великою втратою кісткової маси, що створює високий ризик переломів, а також фізично ослаблених хворих. </a:t>
            </a:r>
            <a:endParaRPr lang="ru-RU" sz="2000" dirty="0"/>
          </a:p>
          <a:p>
            <a:r>
              <a:rPr lang="uk-UA" sz="2000" u="sng" dirty="0"/>
              <a:t>Основні принципи ЛФК в цій ситуації наступні: </a:t>
            </a:r>
            <a:endParaRPr lang="ru-RU" sz="2000" dirty="0"/>
          </a:p>
          <a:p>
            <a:r>
              <a:rPr lang="uk-UA" sz="2000" dirty="0"/>
              <a:t>• Вправи вводяться поступово, з урахуванням самопочуття. </a:t>
            </a:r>
            <a:endParaRPr lang="ru-RU" sz="2000" dirty="0"/>
          </a:p>
          <a:p>
            <a:r>
              <a:rPr lang="uk-UA" sz="2000" dirty="0"/>
              <a:t>• Головний принцип ЛГ при остеопорозі - уникнути посилення больового синдрому. У разі, якщо виконання вправи загострює біль, слід зменшити темп або амплітуду рухів або тимчасово відмінити дану вправу, замінивши її більш легкою вправою.</a:t>
            </a:r>
            <a:endParaRPr lang="ru-RU" sz="2000" dirty="0"/>
          </a:p>
          <a:p>
            <a:endParaRPr lang="uk-UA" sz="2000" dirty="0" smtClean="0"/>
          </a:p>
          <a:p>
            <a:r>
              <a:rPr lang="uk-UA" sz="2000" dirty="0"/>
              <a:t>Перший </a:t>
            </a:r>
            <a:r>
              <a:rPr lang="uk-UA" sz="2000" dirty="0" smtClean="0"/>
              <a:t>комплекс </a:t>
            </a:r>
            <a:r>
              <a:rPr lang="uk-UA" sz="2000" dirty="0"/>
              <a:t>вправ повторюється 2-3 рази на день. Тривалість 1 комплексу збільшується поступово до 20 хвилин. У міру зменшення болю (через 2-2,5 тижні) починають поступово вводитися вправи наступної групи</a:t>
            </a:r>
            <a:r>
              <a:rPr lang="uk-UA" sz="2000" dirty="0" smtClean="0"/>
              <a:t>.</a:t>
            </a:r>
            <a:endParaRPr lang="uk-UA" sz="2000" i="1" dirty="0" smtClean="0"/>
          </a:p>
          <a:p>
            <a:r>
              <a:rPr lang="uk-UA" sz="2000" i="1" u="sng" dirty="0" smtClean="0"/>
              <a:t>Початкове </a:t>
            </a:r>
            <a:r>
              <a:rPr lang="uk-UA" sz="2000" i="1" u="sng" dirty="0"/>
              <a:t>положення:</a:t>
            </a:r>
            <a:r>
              <a:rPr lang="uk-UA" sz="2000" i="1" dirty="0"/>
              <a:t> лежачи на спині зі злегка зігнутими в колінних суглобах ногами, руки вздовж тулуба, в повільному темпі.</a:t>
            </a:r>
            <a:r>
              <a:rPr lang="uk-UA" sz="2000" dirty="0"/>
              <a:t> Дихальні вправи: на повільному глибокому вдиху руки заводяться за голову, живіт активно випинається, беручи участь в акті дихання; на повільному глибокому видиху руки повертаються в звичайне положення, живіт втягується ("</a:t>
            </a:r>
            <a:r>
              <a:rPr lang="uk-UA" sz="2000" dirty="0" err="1"/>
              <a:t>діафрагмальне</a:t>
            </a:r>
            <a:r>
              <a:rPr lang="uk-UA" sz="2000" dirty="0"/>
              <a:t> дихання") 4-6 разів; тильне і підошовне згинання стоп 4-6 </a:t>
            </a:r>
            <a:r>
              <a:rPr lang="uk-UA" sz="2000" dirty="0" smtClean="0"/>
              <a:t>разів, </a:t>
            </a:r>
            <a:r>
              <a:rPr lang="uk-UA" sz="2000" dirty="0"/>
              <a:t>стискання (в кулак) </a:t>
            </a:r>
            <a:r>
              <a:rPr lang="uk-UA" sz="2000" dirty="0" smtClean="0"/>
              <a:t>і </a:t>
            </a:r>
            <a:r>
              <a:rPr lang="uk-UA" sz="2000" dirty="0" err="1"/>
              <a:t>розтискання</a:t>
            </a:r>
            <a:r>
              <a:rPr lang="uk-UA" sz="2000" dirty="0"/>
              <a:t> пальців кисті </a:t>
            </a:r>
            <a:r>
              <a:rPr lang="uk-UA" sz="2000" dirty="0" smtClean="0"/>
              <a:t>4-6 </a:t>
            </a:r>
            <a:r>
              <a:rPr lang="uk-UA" sz="2000" dirty="0"/>
              <a:t>разів; </a:t>
            </a:r>
            <a:r>
              <a:rPr lang="uk-UA" sz="2000" dirty="0" smtClean="0"/>
              <a:t>колові </a:t>
            </a:r>
            <a:r>
              <a:rPr lang="uk-UA" sz="2000" dirty="0"/>
              <a:t>рухи стопами 4-6 разів; згинання та розгинання рук в ліктьових суглобах 4-6 </a:t>
            </a:r>
            <a:r>
              <a:rPr lang="uk-UA" sz="2000" dirty="0" smtClean="0"/>
              <a:t>разів.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26797815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7748" y="116632"/>
            <a:ext cx="11953327" cy="815752"/>
          </a:xfrm>
        </p:spPr>
        <p:txBody>
          <a:bodyPr rtlCol="0">
            <a:noAutofit/>
          </a:bodyPr>
          <a:lstStyle/>
          <a:p>
            <a:pPr algn="ctr"/>
            <a:r>
              <a:rPr lang="uk-UA" sz="4800" b="1" dirty="0"/>
              <a:t>Фактори ризику розвитку </a:t>
            </a:r>
            <a:r>
              <a:rPr lang="uk-UA" sz="4800" b="1" dirty="0" smtClean="0"/>
              <a:t>остеопорозу</a:t>
            </a:r>
            <a:endParaRPr lang="ru-RU" sz="48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5101" y="908720"/>
            <a:ext cx="12188825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000" dirty="0" smtClean="0"/>
              <a:t>Ризик </a:t>
            </a:r>
            <a:r>
              <a:rPr lang="uk-UA" sz="2000" dirty="0"/>
              <a:t>розвитку остеопорозу визначається двома найважливішими обставинами: величиною маси кісткової тканини, накопиченої до 30-40 років, і швидкістю її подальшого зниження. У свою чергу, ці дві найважливіші детермінанти знаходяться під впливом великої кількості факторів ризику, які можна розділити на </a:t>
            </a:r>
            <a:r>
              <a:rPr lang="uk-UA" sz="2000" dirty="0" smtClean="0"/>
              <a:t>групи</a:t>
            </a:r>
            <a:r>
              <a:rPr lang="uk-UA" sz="2000" dirty="0"/>
              <a:t>.</a:t>
            </a:r>
            <a:endParaRPr lang="ru-RU" sz="20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57758" y="2798990"/>
            <a:ext cx="6501357" cy="3970318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txBody>
          <a:bodyPr wrap="square">
            <a:spAutoFit/>
          </a:bodyPr>
          <a:lstStyle/>
          <a:p>
            <a:r>
              <a:rPr lang="uk-UA" u="sng" dirty="0" smtClean="0"/>
              <a:t>Генетичний фактор і сімейний анамнез.</a:t>
            </a:r>
            <a:r>
              <a:rPr lang="uk-UA" dirty="0" smtClean="0"/>
              <a:t> Відомо, що максимальна кісткова маса, тобто кількість кісткової тканини до моменту припинення лінійного росту, обумовлена генетично. Спадково можуть передаватися мутації генів, що обумовлюють недостатню кількість кісткової маси. Системний остеопороз може простежуватися в декількох поколіннях. Виникненню генетичних мутацій можуть сприяти іонізуюча радіація, різні хімічні сполуки та інші фактори. Для України проблема остеопорозу вельми актуальна у зв'язку з впливом несприятливих факторів Чорнобильської катастрофи. Доведено, що в кістковій тканині депонується 99% стронцію і 8% ізотопів, в м'язовій тканині 80% радіонукліда цезію. Такий розподіл формує структурно-функціональні порушення в ОРА і, в першу чергу, в його кісткової тканини.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341883" y="1924383"/>
            <a:ext cx="986212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uk-UA" sz="3200" b="1" i="1" dirty="0">
                <a:solidFill>
                  <a:prstClr val="white"/>
                </a:solidFill>
              </a:rPr>
              <a:t>Фактори ризику розвитку первинного остеопорозу</a:t>
            </a:r>
            <a:endParaRPr lang="ru-RU" sz="3200" dirty="0">
              <a:solidFill>
                <a:prstClr val="white"/>
              </a:solidFill>
            </a:endParaRPr>
          </a:p>
        </p:txBody>
      </p:sp>
      <p:pic>
        <p:nvPicPr>
          <p:cNvPr id="5124" name="Picture 4" descr="Картинки по запросу &quot;остеопороз&quot;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077" t="3501" r="3601"/>
          <a:stretch/>
        </p:blipFill>
        <p:spPr bwMode="auto">
          <a:xfrm>
            <a:off x="6598468" y="2798991"/>
            <a:ext cx="5559374" cy="39703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25101" y="2398881"/>
            <a:ext cx="650135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2000" b="1" i="1" dirty="0">
                <a:solidFill>
                  <a:prstClr val="white"/>
                </a:solidFill>
              </a:rPr>
              <a:t>I група - генетичні та індивідуальні фактори ризику</a:t>
            </a:r>
            <a:r>
              <a:rPr lang="uk-UA" sz="2000" b="1" dirty="0">
                <a:solidFill>
                  <a:prstClr val="white"/>
                </a:solidFill>
              </a:rPr>
              <a:t> </a:t>
            </a:r>
            <a:endParaRPr lang="ru-RU" sz="2000" b="1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05066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60547" y="260648"/>
            <a:ext cx="11078481" cy="6309420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txBody>
          <a:bodyPr wrap="square">
            <a:spAutoFit/>
          </a:bodyPr>
          <a:lstStyle/>
          <a:p>
            <a:r>
              <a:rPr lang="uk-UA" dirty="0"/>
              <a:t>2. Другий, більш складний, комплекс вправ вводиться через 2-2,5 тижні після свіжого перелому тіла хребця, а також може застосовуватися при помірно або слабо вираженому больовому синдромі без свіжих переломів.</a:t>
            </a:r>
            <a:endParaRPr lang="ru-RU" dirty="0"/>
          </a:p>
          <a:p>
            <a:endParaRPr lang="uk-UA" sz="1600" i="1" dirty="0" smtClean="0"/>
          </a:p>
          <a:p>
            <a:r>
              <a:rPr lang="uk-UA" sz="1600" i="1" u="sng" dirty="0" smtClean="0"/>
              <a:t>Початкове </a:t>
            </a:r>
            <a:r>
              <a:rPr lang="uk-UA" sz="1600" i="1" u="sng" dirty="0"/>
              <a:t>положення: </a:t>
            </a:r>
            <a:r>
              <a:rPr lang="uk-UA" sz="1600" i="1" dirty="0"/>
              <a:t>лежачи на спині зі злегка зігнутими в колінних суглобах ногами, руки вздовж тулуба, в повільному темпі.</a:t>
            </a:r>
            <a:r>
              <a:rPr lang="uk-UA" sz="1600" dirty="0"/>
              <a:t> Дихальні вправи 4-6 разів; повільно з напругою згинати руки в ліктьових суглобах, приводячи кисті до плечей, 4-6 разів (з часом можна додати вправи з гантелями до 0,5 кг або еспандером); тильне і підошовне згинання обох стоп з максимальним об'ємом руху 10-12 разів; поперемінне згинання та розгинання ніг ("велосипед" для однієї ноги), відриваючи п'яту від підлоги 4-6 разів; натиснення випрямленою ногою (поперемінно лівої і правої) на площину підлоги (3-5 с) 4-6 разів; спроба підняти випрямлену ногу (не відриваючи від підлоги) (3-5 с) 4-6 разів; (Останні дві вправи можна об'єднати у вигляді напруги м'язів стегна без руху) прямі руки відвести в сторони, в цьому положенні виконувати кругові рухи руками 6-8 разів; притиснути поперемінно плечі, лопатки, поперек, стегна до площини підлоги з наступним розслабленням м'язів (по 5-7 с) 3-4 рази; підйом тазу з опорою на лопатки, зігнуті в ліктях руки і зігнуті в колінних суглобах ноги (3-5 с) 4-6 разів (з невеликою амплітудою рухів); </a:t>
            </a:r>
            <a:r>
              <a:rPr lang="uk-UA" sz="1600" dirty="0" err="1"/>
              <a:t>діафрагмальне</a:t>
            </a:r>
            <a:r>
              <a:rPr lang="uk-UA" sz="1600" dirty="0"/>
              <a:t> дихання 4-6 разів; натиснення підошовної поверхнею стоп на перешкоду (наприклад, стіну) (3-5 с) 4-6 разів; натиснення тильною поверхнею стоп на перешкоду (3-5 с) 4-6 разів; (останні дві вправи можна об'єднати у вигляді напруги м'язів гомілки без руху стопою); повторення вправи: натиснення випрямленою ногою (поперемінно лівої і правої) на площину підлоги (3-5 с) 4-6 разів; повторення вправи: спроба підняти випрямлену ногу (не відриваючи від підлоги) (3-5 с) 4-6 разів; стискання і </a:t>
            </a:r>
            <a:r>
              <a:rPr lang="uk-UA" sz="1600" dirty="0" err="1"/>
              <a:t>розтискання</a:t>
            </a:r>
            <a:r>
              <a:rPr lang="uk-UA" sz="1600" dirty="0"/>
              <a:t> пальців кисті в кулак 12-14 разів; дихальні вправи.</a:t>
            </a:r>
            <a:endParaRPr lang="ru-RU" sz="1600" dirty="0"/>
          </a:p>
          <a:p>
            <a:r>
              <a:rPr lang="uk-UA" sz="1600" i="1" u="sng" dirty="0"/>
              <a:t>Початкове положення:</a:t>
            </a:r>
            <a:r>
              <a:rPr lang="uk-UA" sz="1600" i="1" dirty="0"/>
              <a:t> лежачи на животі (можна з невеликим валиком під животом), в повільному темпі, з обмеженою амплітудою рухів: </a:t>
            </a:r>
            <a:r>
              <a:rPr lang="uk-UA" sz="1600" dirty="0"/>
              <a:t>піднімання голови і плечового пояса (3-5 с) 6-8 разів; поперемінне розгинання то лівою, то правою прямої ноги (3-5 с) 6-8 разів; піднімання голови і плечового пояса і обох випрямлених ніг, руки розводяться в сторони ("ластівка") або вперед ("човник") (3-5 с) 6-8 разів; відпочинок 1-2 хв.</a:t>
            </a:r>
            <a:endParaRPr lang="ru-RU" sz="1600" dirty="0"/>
          </a:p>
          <a:p>
            <a:r>
              <a:rPr lang="uk-UA" sz="1600" i="1" u="sng" dirty="0"/>
              <a:t>Початкове положення</a:t>
            </a:r>
            <a:r>
              <a:rPr lang="uk-UA" sz="1600" i="1" dirty="0"/>
              <a:t> на підлозі:</a:t>
            </a:r>
            <a:r>
              <a:rPr lang="uk-UA" sz="1600" dirty="0"/>
              <a:t> підйом прямий або зігнутої ноги на 45° (3-5 с) -6-8 разів; дихальні вправи в положенні лежачи на спині.</a:t>
            </a:r>
            <a:endParaRPr lang="ru-RU" sz="1600" dirty="0"/>
          </a:p>
          <a:p>
            <a:r>
              <a:rPr lang="uk-UA" sz="1600" dirty="0"/>
              <a:t>У міру зменшення больового синдрому, підвищення фізичної активності або через 1-2 місяці після свіжого перелому тіла хребця більш прості вправи замінюються на більш складні, з наступної групи </a:t>
            </a:r>
            <a:r>
              <a:rPr lang="uk-UA" sz="1600" dirty="0" smtClean="0"/>
              <a:t>вправ.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14747855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93812" y="188640"/>
            <a:ext cx="10801200" cy="6463308"/>
          </a:xfrm>
          <a:prstGeom prst="rect">
            <a:avLst/>
          </a:prstGeom>
          <a:solidFill>
            <a:schemeClr val="accent5">
              <a:lumMod val="50000"/>
            </a:schemeClr>
          </a:solidFill>
        </p:spPr>
        <p:txBody>
          <a:bodyPr wrap="square">
            <a:spAutoFit/>
          </a:bodyPr>
          <a:lstStyle/>
          <a:p>
            <a:r>
              <a:rPr lang="uk-UA" dirty="0"/>
              <a:t>3. Слабо виражений больовий синдром, при достатній м'язовій силі і фізичної підготовленості, або термін більше 1,5-2 місяців після свіжого перелому тіла хребця вимагають більш активних фізичних вправ.</a:t>
            </a:r>
            <a:endParaRPr lang="ru-RU" dirty="0"/>
          </a:p>
          <a:p>
            <a:endParaRPr lang="uk-UA" i="1" dirty="0" smtClean="0"/>
          </a:p>
          <a:p>
            <a:r>
              <a:rPr lang="uk-UA" i="1" u="sng" dirty="0" smtClean="0"/>
              <a:t>Початкове </a:t>
            </a:r>
            <a:r>
              <a:rPr lang="uk-UA" i="1" u="sng" dirty="0"/>
              <a:t>положення: </a:t>
            </a:r>
            <a:r>
              <a:rPr lang="uk-UA" i="1" dirty="0"/>
              <a:t>лежачи на спині зі злегка зігнутими в колінних суглобах ногами, руки вздовж тулуба, в повільному темпі:</a:t>
            </a:r>
            <a:r>
              <a:rPr lang="uk-UA" dirty="0"/>
              <a:t> дихальні вправи 4-6 разів; притиснути поперемінно плечі, лопатки, поперек, стегна до площини підлоги з наступним розслабленням м'язів (по 5-7 с) 3-4 рази; підняти обидві ноги до кута 30-45° і утримувати 5-7 с 3-12 разів; схрещування випрямлених ніг над підлогою під кутом 30° ("горизонтальні ножиці") 8 схрещувань 3-7 разів; в тому ж вихідному положенні виконуються кругові рухи випрямленими ногами всередину або назовні (по 8) 3-7 разів; поперемінне згинання та розгинання ніг ("велосипед" для однієї ноги), відриваючи п'яту від підлоги (по 8 рухів) 3-12 разів (або "велосипед" відразу для обох ніг); зігнуті в колінних суглобах ноги фіксовані (ліжком, мішком з піском або ін.) спроба присісти, потягнувшись руками до колін (5 с) 3-15 разів; дихальні вправи.</a:t>
            </a:r>
            <a:endParaRPr lang="ru-RU" dirty="0"/>
          </a:p>
          <a:p>
            <a:r>
              <a:rPr lang="uk-UA" i="1" u="sng" dirty="0"/>
              <a:t>Початкове положення:</a:t>
            </a:r>
            <a:r>
              <a:rPr lang="uk-UA" i="1" dirty="0"/>
              <a:t> лежачи на животі (можна з невеликим валиком під животом):</a:t>
            </a:r>
            <a:r>
              <a:rPr lang="uk-UA" dirty="0"/>
              <a:t> поперемінне розгинання (назад) то лівою, то правою прямою ногою (3-5 с) 6-15 разів; піднімання голови і плечового пояса і обох випрямлених ніг, руки розводяться в сторони ("ластівка") або вперед ("човник") (3-5 с) 6-15 разів; імітувати плавання стилем "брас" (8 рухів руками) 3-15 разів; втягнути живіт, руки на поясі, з'єднати лопатки і злегка прогнутися (5 с) 3-15 разів; ноги фіксовані (мішок з піском, ліжко або ін.), з'єднати руки в замок, потягнувшись ними вперед і за голову, підняти тулуб (5 с) 3-15 разів.</a:t>
            </a:r>
            <a:endParaRPr lang="ru-RU" dirty="0"/>
          </a:p>
          <a:p>
            <a:r>
              <a:rPr lang="uk-UA" i="1" u="sng" dirty="0"/>
              <a:t>Початкове положення: </a:t>
            </a:r>
            <a:r>
              <a:rPr lang="uk-UA" i="1" dirty="0"/>
              <a:t>колінно-ліктьове:</a:t>
            </a:r>
            <a:r>
              <a:rPr lang="uk-UA" dirty="0"/>
              <a:t> піднімати поперемінно зігнуту (або випрямлену) ногу (3-5 с) 6-15 разів; піднімати поперемінно протилежні руку і ногу (3-5 с) 6-15 разів.</a:t>
            </a:r>
            <a:endParaRPr lang="ru-RU" dirty="0"/>
          </a:p>
          <a:p>
            <a:r>
              <a:rPr lang="uk-UA" i="1" u="sng" dirty="0"/>
              <a:t>Початкове положення:</a:t>
            </a:r>
            <a:r>
              <a:rPr lang="uk-UA" i="1" dirty="0"/>
              <a:t> стоячи</a:t>
            </a:r>
            <a:r>
              <a:rPr lang="uk-UA" dirty="0"/>
              <a:t>, в повільному темпі: притулитися п'ятами, спиною і (по можливості) головою до стіни, на вдиху випрямленими руками постаратися дістати стіни над головою, на видиху повільно опустити руки 6-15 разів; в тому ж вихідному положенні, руки на пояс, напівприсідання 6-15 </a:t>
            </a:r>
            <a:r>
              <a:rPr lang="uk-UA" dirty="0" smtClean="0"/>
              <a:t>разів.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399672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62271" y="187183"/>
            <a:ext cx="6452865" cy="6555641"/>
          </a:xfrm>
          <a:prstGeom prst="rect">
            <a:avLst/>
          </a:prstGeom>
          <a:solidFill>
            <a:schemeClr val="accent2">
              <a:lumMod val="50000"/>
            </a:schemeClr>
          </a:solidFill>
        </p:spPr>
        <p:txBody>
          <a:bodyPr wrap="square">
            <a:spAutoFit/>
          </a:bodyPr>
          <a:lstStyle/>
          <a:p>
            <a:r>
              <a:rPr lang="uk-UA" sz="2400" dirty="0"/>
              <a:t>Аналіз даних доказової медицини щодо ролі фізичних вправ у профілактиці та лікуванні остеопорозу дає підстави зробити такі </a:t>
            </a:r>
            <a:r>
              <a:rPr lang="uk-UA" sz="2400" u="sng" dirty="0"/>
              <a:t>висновки:</a:t>
            </a:r>
            <a:endParaRPr lang="ru-RU" sz="2400" u="sng" dirty="0"/>
          </a:p>
          <a:p>
            <a:r>
              <a:rPr lang="uk-UA" sz="2400" dirty="0"/>
              <a:t>— </a:t>
            </a:r>
            <a:r>
              <a:rPr lang="uk-UA" sz="2000" dirty="0"/>
              <a:t>Вправи з вихідного положення стоячи та регулярна ходьба зменшують втрату кісткової маси </a:t>
            </a:r>
            <a:r>
              <a:rPr lang="uk-UA" sz="2000" dirty="0" smtClean="0"/>
              <a:t>та </a:t>
            </a:r>
            <a:r>
              <a:rPr lang="uk-UA" sz="2000" dirty="0"/>
              <a:t>призводять до деякого приросту показників МЩКТ. Силові вправи та вправи на витривалість меншою мірою впливають на підвищення показників МЩКТ, ніж вправи з навантаженням.</a:t>
            </a:r>
            <a:endParaRPr lang="ru-RU" sz="2000" dirty="0"/>
          </a:p>
          <a:p>
            <a:r>
              <a:rPr lang="uk-UA" sz="2000" dirty="0"/>
              <a:t>— Індивідуально підібрані програми з включенням вправ із навантаженням, тренування рівноваги та ходьба зменшують ризик падінь у жінок старших вікових груп.</a:t>
            </a:r>
            <a:endParaRPr lang="ru-RU" sz="2000" dirty="0"/>
          </a:p>
          <a:p>
            <a:r>
              <a:rPr lang="uk-UA" sz="2000" dirty="0"/>
              <a:t>— Аеробіка та силові вправи підвищують показники МЩКТ хребта, а ходьба підвищує МЩКТ як хребта, так і стегнової кістки.</a:t>
            </a:r>
            <a:endParaRPr lang="ru-RU" sz="2000" dirty="0"/>
          </a:p>
          <a:p>
            <a:r>
              <a:rPr lang="uk-UA" sz="2000" dirty="0"/>
              <a:t>— Біг на довгі дистанції небажаний при остеопорозі, а деякі високо інтенсивні вправи з навантаженням тіла, наприклад, стрибки, протипоказані</a:t>
            </a:r>
            <a:r>
              <a:rPr lang="uk-UA" sz="2000" dirty="0" smtClean="0"/>
              <a:t>.</a:t>
            </a:r>
            <a:endParaRPr lang="ru-RU" sz="2000" dirty="0"/>
          </a:p>
        </p:txBody>
      </p:sp>
      <p:pic>
        <p:nvPicPr>
          <p:cNvPr id="3" name="Picture 6" descr="Картинки по запросу &quot;остеопороз лечение питание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58508" y="260648"/>
            <a:ext cx="5040560" cy="64087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187536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4" descr="Картинки по запросу &quot;остеопороз лечение питание&quot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Заголовок 5"/>
          <p:cNvSpPr>
            <a:spLocks noGrp="1"/>
          </p:cNvSpPr>
          <p:nvPr>
            <p:ph type="ctrTitle" idx="4294967295"/>
          </p:nvPr>
        </p:nvSpPr>
        <p:spPr>
          <a:xfrm>
            <a:off x="117748" y="1196752"/>
            <a:ext cx="6959600" cy="1119188"/>
          </a:xfrm>
        </p:spPr>
        <p:txBody>
          <a:bodyPr>
            <a:normAutofit/>
          </a:bodyPr>
          <a:lstStyle/>
          <a:p>
            <a:r>
              <a:rPr lang="uk-UA" sz="7200" b="1" dirty="0" smtClean="0"/>
              <a:t>Дякую за увагу!</a:t>
            </a:r>
            <a:endParaRPr lang="ru-RU" sz="7200" b="1" dirty="0"/>
          </a:p>
        </p:txBody>
      </p:sp>
      <p:sp>
        <p:nvSpPr>
          <p:cNvPr id="7" name="Подзаголовок 6"/>
          <p:cNvSpPr>
            <a:spLocks noGrp="1"/>
          </p:cNvSpPr>
          <p:nvPr>
            <p:ph type="subTitle" idx="4294967295"/>
          </p:nvPr>
        </p:nvSpPr>
        <p:spPr>
          <a:xfrm>
            <a:off x="6022404" y="4941888"/>
            <a:ext cx="6166421" cy="121920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uk-UA" sz="6000" b="1" dirty="0" smtClean="0"/>
              <a:t>Будьте здорові!!!</a:t>
            </a:r>
            <a:endParaRPr lang="ru-RU" sz="6000" b="1" dirty="0"/>
          </a:p>
        </p:txBody>
      </p:sp>
      <p:pic>
        <p:nvPicPr>
          <p:cNvPr id="17" name="Picture 2" descr="Картинки по запросу &quot;лечебная физкультура при остеопорозе&quot;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34" t="5746" r="12566" b="6517"/>
          <a:stretch/>
        </p:blipFill>
        <p:spPr bwMode="auto">
          <a:xfrm>
            <a:off x="7115762" y="116633"/>
            <a:ext cx="5027832" cy="3744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2" descr="Картинки по запросу &quot;остеопороз&quot;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7828" y="3163636"/>
            <a:ext cx="4876800" cy="32480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854053" y="3356992"/>
            <a:ext cx="9289031" cy="3416320"/>
          </a:xfrm>
          <a:prstGeom prst="rect">
            <a:avLst/>
          </a:prstGeom>
          <a:solidFill>
            <a:srgbClr val="00B050"/>
          </a:solidFill>
        </p:spPr>
        <p:txBody>
          <a:bodyPr wrap="square">
            <a:spAutoFit/>
          </a:bodyPr>
          <a:lstStyle/>
          <a:p>
            <a:r>
              <a:rPr lang="uk-UA" u="sng" dirty="0" smtClean="0"/>
              <a:t>Літній </a:t>
            </a:r>
            <a:r>
              <a:rPr lang="uk-UA" u="sng" dirty="0"/>
              <a:t>і старечий вік.</a:t>
            </a:r>
            <a:r>
              <a:rPr lang="uk-UA" dirty="0"/>
              <a:t> У міру старіння кісткова маса знижується в усіх ділянках скелета у представників всіх рас як у жінок, так і у чоловіків. Це є результатом зменшення функції остеобластів і активації </a:t>
            </a:r>
            <a:r>
              <a:rPr lang="uk-UA" dirty="0" smtClean="0"/>
              <a:t> </a:t>
            </a:r>
            <a:r>
              <a:rPr lang="uk-UA" dirty="0" err="1"/>
              <a:t>остеокластів</a:t>
            </a:r>
            <a:r>
              <a:rPr lang="uk-UA" dirty="0"/>
              <a:t>. Остеобласти все менше заповнюють порожнини резорбції, створені </a:t>
            </a:r>
            <a:r>
              <a:rPr lang="uk-UA" dirty="0" err="1"/>
              <a:t>остеокластами</a:t>
            </a:r>
            <a:r>
              <a:rPr lang="uk-UA" dirty="0"/>
              <a:t>. З віком у </a:t>
            </a:r>
            <a:r>
              <a:rPr lang="uk-UA" dirty="0" err="1"/>
              <a:t>постменопаузальному</a:t>
            </a:r>
            <a:r>
              <a:rPr lang="uk-UA" dirty="0"/>
              <a:t> періоді активність </a:t>
            </a:r>
            <a:r>
              <a:rPr lang="uk-UA" dirty="0" err="1"/>
              <a:t>остеокластів</a:t>
            </a:r>
            <a:r>
              <a:rPr lang="uk-UA" dirty="0"/>
              <a:t> різко зростає, зменшується кількість </a:t>
            </a:r>
            <a:r>
              <a:rPr lang="uk-UA" dirty="0" err="1"/>
              <a:t>трабекул</a:t>
            </a:r>
            <a:r>
              <a:rPr lang="uk-UA" dirty="0"/>
              <a:t> і </a:t>
            </a:r>
            <a:r>
              <a:rPr lang="uk-UA" dirty="0" smtClean="0"/>
              <a:t>кістка стоншується. </a:t>
            </a:r>
          </a:p>
          <a:p>
            <a:r>
              <a:rPr lang="uk-UA" dirty="0" smtClean="0"/>
              <a:t>Кістки </a:t>
            </a:r>
            <a:r>
              <a:rPr lang="uk-UA" dirty="0"/>
              <a:t>розвиваються у обох статей до 25 річного віку (за деякими даними - до 18-20 років). Потім до 40 років життя кісткова компактна маса зберігається на тому рівні, який досягнутий в 25 років. Після цього у осіб обох статей відбувається незначний її спад, який триває у чоловіків на рівні 0,4% в рік і до 90 років досягає в підсумку 18,9%. У жінок щорічне зменшення кісткової маси у віці від 50 до 80 років життя становить 0,9-1,1% і до 90 років досягає 32,4%. Втрата губчастої речовини починається з 20-30 років у осіб обох статей і становить 1% на рік. До 70 років загальна втрата губчастої речовини досягає 35-40%.</a:t>
            </a:r>
            <a:endParaRPr lang="ru-RU" dirty="0"/>
          </a:p>
        </p:txBody>
      </p:sp>
      <p:pic>
        <p:nvPicPr>
          <p:cNvPr id="4" name="Picture 4" descr="Картинки по запросу &quot;остеопороз&quot;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60" t="18477" r="41291" b="58302"/>
          <a:stretch/>
        </p:blipFill>
        <p:spPr bwMode="auto">
          <a:xfrm>
            <a:off x="8385029" y="194561"/>
            <a:ext cx="3482954" cy="12003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Картинки по запросу &quot;остеопороз&quot;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23" r="72999" b="50000"/>
          <a:stretch/>
        </p:blipFill>
        <p:spPr bwMode="auto">
          <a:xfrm>
            <a:off x="117748" y="1556792"/>
            <a:ext cx="2448272" cy="2429439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Картинки по запросу &quot;остеопороз&quot;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426" t="54727" r="11821"/>
          <a:stretch/>
        </p:blipFill>
        <p:spPr bwMode="auto">
          <a:xfrm>
            <a:off x="117748" y="4221088"/>
            <a:ext cx="2520280" cy="246791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405780" y="187702"/>
            <a:ext cx="7633665" cy="1200329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txBody>
          <a:bodyPr wrap="square">
            <a:spAutoFit/>
          </a:bodyPr>
          <a:lstStyle/>
          <a:p>
            <a:pPr lvl="0"/>
            <a:r>
              <a:rPr lang="uk-UA" u="sng" dirty="0"/>
              <a:t>Біла або монголоїдна раса.</a:t>
            </a:r>
            <a:r>
              <a:rPr lang="uk-UA" dirty="0"/>
              <a:t> Встановлено, що особи, які належать до білошкірої раси або мають азіатське походження, в більшій мірі схильні до розвитку остеопорозу, ніж особи чорної раси. Відомо, що кісткова маса у негрів на 5% у чоловіків і на 6% у жінок більше, ніж в осіб білошкірих рас.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2854053" y="1537877"/>
            <a:ext cx="9013930" cy="1754326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lvl="0"/>
            <a:r>
              <a:rPr lang="uk-UA" u="sng" dirty="0">
                <a:solidFill>
                  <a:schemeClr val="bg1"/>
                </a:solidFill>
              </a:rPr>
              <a:t>Низькорослість і мала маса тіла.</a:t>
            </a:r>
            <a:r>
              <a:rPr lang="uk-UA" dirty="0">
                <a:solidFill>
                  <a:schemeClr val="bg1"/>
                </a:solidFill>
              </a:rPr>
              <a:t> Низькорослість, субтильна статура («вузька кістка»), мала маса тіла сприяють розвитку системного остеопорозу, особливо у жінок після менопаузи. У жінок з надмірною масою тіла ризик розвитку остеопорозу менше у зв'язку з більшою кістковою масою. Має значення також і той факт, що в жировій тканині проходить трансформація надниркових андрогенів в естрогени. Цим пояснюється менший ризик розвитку остеопорозу у повних жінок в </a:t>
            </a:r>
            <a:r>
              <a:rPr lang="uk-UA" dirty="0" err="1">
                <a:solidFill>
                  <a:schemeClr val="bg1"/>
                </a:solidFill>
              </a:rPr>
              <a:t>постменопаузальному</a:t>
            </a:r>
            <a:r>
              <a:rPr lang="uk-UA" dirty="0">
                <a:solidFill>
                  <a:schemeClr val="bg1"/>
                </a:solidFill>
              </a:rPr>
              <a:t> періоді.</a:t>
            </a:r>
            <a:endParaRPr lang="ru-RU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66663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Картинки по запросу &quot;остеопороз&quot;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66" t="40784" r="5813" b="4070"/>
          <a:stretch/>
        </p:blipFill>
        <p:spPr bwMode="auto">
          <a:xfrm>
            <a:off x="5662364" y="4770834"/>
            <a:ext cx="6502070" cy="20187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477788" y="67911"/>
            <a:ext cx="9000999" cy="286232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lvl="0"/>
            <a:r>
              <a:rPr lang="uk-UA" u="sng" dirty="0">
                <a:solidFill>
                  <a:schemeClr val="bg1"/>
                </a:solidFill>
              </a:rPr>
              <a:t>Жіноча стать.</a:t>
            </a:r>
            <a:r>
              <a:rPr lang="uk-UA" dirty="0">
                <a:solidFill>
                  <a:schemeClr val="bg1"/>
                </a:solidFill>
              </a:rPr>
              <a:t> У жінок процес зменшення </a:t>
            </a:r>
            <a:r>
              <a:rPr lang="uk-UA" dirty="0" smtClean="0">
                <a:solidFill>
                  <a:schemeClr val="bg1"/>
                </a:solidFill>
              </a:rPr>
              <a:t>компактної </a:t>
            </a:r>
            <a:r>
              <a:rPr lang="uk-UA" dirty="0">
                <a:solidFill>
                  <a:schemeClr val="bg1"/>
                </a:solidFill>
              </a:rPr>
              <a:t>речовини з віком йде більш виражено, ніж у чоловіків. Ця обставина, а також настання менопаузи обумовлює велику частоту остеопорозу у жінок. Вік 50 років - це свого роду віковий пік жінок, після якого починається виражений розвиток остеопорозу через брак естрогену, який регулює вміст бору, марганцю і міді в організмі. В результаті нестачі цих мікроелементів виникає остеопороз. У жінок з передчасною менопаузою втрата кісткової речовини і розвиток остеопорозу відбувається значно швидше в порівнянні з жінками, у яких менопауза настає у фізіологічний термін. Це збільшує ризик перелому при фізичних навантаженнях або падіннях. Падіння літніх </a:t>
            </a:r>
            <a:r>
              <a:rPr lang="uk-UA" dirty="0" smtClean="0">
                <a:solidFill>
                  <a:schemeClr val="bg1"/>
                </a:solidFill>
              </a:rPr>
              <a:t>жінок </a:t>
            </a:r>
            <a:r>
              <a:rPr lang="uk-UA" dirty="0">
                <a:solidFill>
                  <a:schemeClr val="bg1"/>
                </a:solidFill>
              </a:rPr>
              <a:t>часто </a:t>
            </a:r>
            <a:r>
              <a:rPr lang="uk-UA" dirty="0" smtClean="0">
                <a:solidFill>
                  <a:schemeClr val="bg1"/>
                </a:solidFill>
              </a:rPr>
              <a:t>є результатом, </a:t>
            </a:r>
            <a:r>
              <a:rPr lang="uk-UA" dirty="0">
                <a:solidFill>
                  <a:schemeClr val="bg1"/>
                </a:solidFill>
              </a:rPr>
              <a:t>а не </a:t>
            </a:r>
            <a:r>
              <a:rPr lang="uk-UA" dirty="0" smtClean="0">
                <a:solidFill>
                  <a:schemeClr val="bg1"/>
                </a:solidFill>
              </a:rPr>
              <a:t>причиною </a:t>
            </a:r>
            <a:r>
              <a:rPr lang="uk-UA" dirty="0">
                <a:solidFill>
                  <a:schemeClr val="bg1"/>
                </a:solidFill>
              </a:rPr>
              <a:t>переломів </a:t>
            </a:r>
            <a:r>
              <a:rPr lang="uk-UA" dirty="0" smtClean="0">
                <a:solidFill>
                  <a:schemeClr val="bg1"/>
                </a:solidFill>
              </a:rPr>
              <a:t>стегна, так як тендітна </a:t>
            </a:r>
            <a:r>
              <a:rPr lang="uk-UA" dirty="0">
                <a:solidFill>
                  <a:schemeClr val="bg1"/>
                </a:solidFill>
              </a:rPr>
              <a:t>стегнова кістка може просто зламатися, приводячи до падіння людини. </a:t>
            </a: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5" name="Picture 4" descr="Картинки по запросу &quot;остеопороз&quot;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739" t="4053" r="48214" b="50000"/>
          <a:stretch/>
        </p:blipFill>
        <p:spPr bwMode="auto">
          <a:xfrm>
            <a:off x="9622804" y="188640"/>
            <a:ext cx="2399701" cy="257776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477788" y="2974536"/>
            <a:ext cx="11377262" cy="1754326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uk-UA" u="sng" dirty="0">
                <a:solidFill>
                  <a:schemeClr val="bg1"/>
                </a:solidFill>
              </a:rPr>
              <a:t>Тривалість грудного вигодовування більше 6-8 місяців.</a:t>
            </a:r>
            <a:r>
              <a:rPr lang="uk-UA" dirty="0">
                <a:solidFill>
                  <a:schemeClr val="bg1"/>
                </a:solidFill>
              </a:rPr>
              <a:t> </a:t>
            </a:r>
            <a:r>
              <a:rPr lang="uk-UA" dirty="0" smtClean="0">
                <a:solidFill>
                  <a:schemeClr val="bg1"/>
                </a:solidFill>
              </a:rPr>
              <a:t>За </a:t>
            </a:r>
            <a:r>
              <a:rPr lang="uk-UA" dirty="0">
                <a:solidFill>
                  <a:schemeClr val="bg1"/>
                </a:solidFill>
              </a:rPr>
              <a:t>період грудного вигодовування втрата кісткової маси годувальниці може скласти від </a:t>
            </a:r>
            <a:r>
              <a:rPr lang="uk-UA" dirty="0" smtClean="0">
                <a:solidFill>
                  <a:schemeClr val="bg1"/>
                </a:solidFill>
              </a:rPr>
              <a:t>2% до </a:t>
            </a:r>
            <a:r>
              <a:rPr lang="uk-UA" dirty="0">
                <a:solidFill>
                  <a:schemeClr val="bg1"/>
                </a:solidFill>
              </a:rPr>
              <a:t>6%. Втрата кальцію з грудним молоком призводить до збільшення секреції </a:t>
            </a:r>
            <a:r>
              <a:rPr lang="uk-UA" dirty="0" err="1">
                <a:solidFill>
                  <a:schemeClr val="bg1"/>
                </a:solidFill>
              </a:rPr>
              <a:t>паратгормону</a:t>
            </a:r>
            <a:r>
              <a:rPr lang="uk-UA" dirty="0">
                <a:solidFill>
                  <a:schemeClr val="bg1"/>
                </a:solidFill>
              </a:rPr>
              <a:t> (вторинний </a:t>
            </a:r>
            <a:r>
              <a:rPr lang="uk-UA" dirty="0" err="1">
                <a:solidFill>
                  <a:schemeClr val="bg1"/>
                </a:solidFill>
              </a:rPr>
              <a:t>гіперпаратіреоз</a:t>
            </a:r>
            <a:r>
              <a:rPr lang="uk-UA" dirty="0">
                <a:solidFill>
                  <a:schemeClr val="bg1"/>
                </a:solidFill>
              </a:rPr>
              <a:t>) з компенсаторною метою, щоб збільшити реабсорбцію кальцію з </a:t>
            </a:r>
            <a:r>
              <a:rPr lang="uk-UA" dirty="0" err="1">
                <a:solidFill>
                  <a:schemeClr val="bg1"/>
                </a:solidFill>
              </a:rPr>
              <a:t>кишечника</a:t>
            </a:r>
            <a:r>
              <a:rPr lang="uk-UA" dirty="0">
                <a:solidFill>
                  <a:schemeClr val="bg1"/>
                </a:solidFill>
              </a:rPr>
              <a:t>, а також надходження його в кров з кісткової тканини, і, таким чином, стабілізувати вміст кальцію в </a:t>
            </a:r>
            <a:r>
              <a:rPr lang="uk-UA" dirty="0" smtClean="0">
                <a:solidFill>
                  <a:schemeClr val="bg1"/>
                </a:solidFill>
              </a:rPr>
              <a:t>крові </a:t>
            </a:r>
            <a:r>
              <a:rPr lang="uk-UA" dirty="0">
                <a:solidFill>
                  <a:schemeClr val="bg1"/>
                </a:solidFill>
              </a:rPr>
              <a:t>в грудному молоці. У той же час, надлишок </a:t>
            </a:r>
            <a:r>
              <a:rPr lang="uk-UA" dirty="0" err="1">
                <a:solidFill>
                  <a:schemeClr val="bg1"/>
                </a:solidFill>
              </a:rPr>
              <a:t>паратгормону</a:t>
            </a:r>
            <a:r>
              <a:rPr lang="uk-UA" dirty="0">
                <a:solidFill>
                  <a:schemeClr val="bg1"/>
                </a:solidFill>
              </a:rPr>
              <a:t> сприяє розвитку остеопорозу</a:t>
            </a:r>
            <a:r>
              <a:rPr lang="uk-UA" dirty="0" smtClean="0">
                <a:solidFill>
                  <a:schemeClr val="bg1"/>
                </a:solidFill>
              </a:rPr>
              <a:t>.</a:t>
            </a:r>
          </a:p>
          <a:p>
            <a:r>
              <a:rPr lang="uk-UA" u="sng" dirty="0" smtClean="0">
                <a:solidFill>
                  <a:schemeClr val="bg1"/>
                </a:solidFill>
              </a:rPr>
              <a:t> </a:t>
            </a:r>
            <a:r>
              <a:rPr lang="uk-UA" u="sng" dirty="0">
                <a:solidFill>
                  <a:schemeClr val="bg1"/>
                </a:solidFill>
              </a:rPr>
              <a:t>Велика кількість вагітностей.</a:t>
            </a:r>
            <a:r>
              <a:rPr lang="uk-UA" dirty="0">
                <a:solidFill>
                  <a:schemeClr val="bg1"/>
                </a:solidFill>
              </a:rPr>
              <a:t> Кількість вагітностей більше 3-х сприяє більш швидкому настанню остеопорозу. </a:t>
            </a: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16386" name="Picture 2" descr="Картинки по запросу &quot;беременность&quot;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7430"/>
          <a:stretch/>
        </p:blipFill>
        <p:spPr bwMode="auto">
          <a:xfrm>
            <a:off x="2422004" y="4902169"/>
            <a:ext cx="2160240" cy="182234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88" name="Picture 4" descr="Картинки по запросу &quot;кормление грудью&quot;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463" b="9237"/>
          <a:stretch/>
        </p:blipFill>
        <p:spPr bwMode="auto">
          <a:xfrm>
            <a:off x="117748" y="4902168"/>
            <a:ext cx="1944216" cy="181995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222062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07302" y="610547"/>
            <a:ext cx="9155462" cy="3416320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txBody>
          <a:bodyPr wrap="square">
            <a:spAutoFit/>
          </a:bodyPr>
          <a:lstStyle/>
          <a:p>
            <a:r>
              <a:rPr lang="uk-UA" u="sng" dirty="0" smtClean="0"/>
              <a:t>Малорухливий </a:t>
            </a:r>
            <a:r>
              <a:rPr lang="uk-UA" u="sng" dirty="0"/>
              <a:t>спосіб </a:t>
            </a:r>
            <a:r>
              <a:rPr lang="uk-UA" u="sng" dirty="0" smtClean="0"/>
              <a:t>життя. </a:t>
            </a:r>
          </a:p>
          <a:p>
            <a:r>
              <a:rPr lang="uk-UA" u="sng" dirty="0" smtClean="0"/>
              <a:t>Куріння.</a:t>
            </a:r>
            <a:r>
              <a:rPr lang="uk-UA" dirty="0" smtClean="0"/>
              <a:t> Нікотин </a:t>
            </a:r>
            <a:r>
              <a:rPr lang="uk-UA" dirty="0"/>
              <a:t>сприяє </a:t>
            </a:r>
            <a:r>
              <a:rPr lang="uk-UA" dirty="0" err="1"/>
              <a:t>кальціурії</a:t>
            </a:r>
            <a:r>
              <a:rPr lang="uk-UA" dirty="0"/>
              <a:t>, він прискорює настання менопаузи, а також порушує всмоктування кальцію. Особливо небезпечно куріння в юності, коли відбувається інтенсивне накопичення кісткової </a:t>
            </a:r>
            <a:r>
              <a:rPr lang="uk-UA" dirty="0" smtClean="0"/>
              <a:t>тканини.</a:t>
            </a:r>
          </a:p>
          <a:p>
            <a:r>
              <a:rPr lang="uk-UA" u="sng" dirty="0"/>
              <a:t>Зловживання алкоголем.</a:t>
            </a:r>
            <a:r>
              <a:rPr lang="uk-UA" dirty="0"/>
              <a:t> Прийом значної кількості алкоголю порушує метаболізм вітаміну D в печінці. З іншого боку, вкрай висока калорійність етилового спирту природним чином призводить до звуження раціону харчування і обмеженому споживанню </a:t>
            </a:r>
            <a:r>
              <a:rPr lang="uk-UA" dirty="0" err="1"/>
              <a:t>кальцийвмістних</a:t>
            </a:r>
            <a:r>
              <a:rPr lang="uk-UA" dirty="0"/>
              <a:t> продуктів, багатьох вітамінів, </a:t>
            </a:r>
            <a:r>
              <a:rPr lang="uk-UA" dirty="0" err="1"/>
              <a:t>макро-</a:t>
            </a:r>
            <a:r>
              <a:rPr lang="uk-UA" dirty="0"/>
              <a:t> і мікроелементів. Зловживання алкоголем нерідко викликає остеопороз у чоловіків середнього віку. Остеопороз із ламкістю кісток розвивається в усіх жінок, що зловживають алкоголем, причому дуже рано</a:t>
            </a:r>
            <a:r>
              <a:rPr lang="uk-UA" dirty="0" smtClean="0"/>
              <a:t>.</a:t>
            </a:r>
          </a:p>
          <a:p>
            <a:r>
              <a:rPr lang="uk-UA" u="sng" dirty="0"/>
              <a:t>Підвищене вживання кави.</a:t>
            </a:r>
            <a:r>
              <a:rPr lang="uk-UA" dirty="0"/>
              <a:t> Вживання кави більше 5 чашок на день сприяє розвитку остеопорозу шляхом посилення </a:t>
            </a:r>
            <a:r>
              <a:rPr lang="uk-UA" dirty="0" err="1"/>
              <a:t>кальціурії</a:t>
            </a:r>
            <a:r>
              <a:rPr lang="uk-UA" dirty="0" smtClean="0"/>
              <a:t>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697502" y="133822"/>
            <a:ext cx="783905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2400" b="1" i="1" dirty="0">
                <a:solidFill>
                  <a:prstClr val="white"/>
                </a:solidFill>
              </a:rPr>
              <a:t>ІI група - фактори ризику, пов'язані зі способом життя</a:t>
            </a:r>
            <a:endParaRPr lang="ru-RU" sz="2400" b="1" dirty="0">
              <a:solidFill>
                <a:prstClr val="white"/>
              </a:solidFill>
            </a:endParaRPr>
          </a:p>
        </p:txBody>
      </p:sp>
      <p:pic>
        <p:nvPicPr>
          <p:cNvPr id="9" name="Picture 4" descr="Картинки по запросу &quot;остеопороз&quot;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78" t="74714" r="51345" b="3679"/>
          <a:stretch/>
        </p:blipFill>
        <p:spPr bwMode="auto">
          <a:xfrm>
            <a:off x="9478788" y="133822"/>
            <a:ext cx="2520635" cy="162925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4" descr="Картинки по запросу &quot;остеопороз&quot;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59" t="8053" r="55949" b="61304"/>
          <a:stretch/>
        </p:blipFill>
        <p:spPr bwMode="auto">
          <a:xfrm>
            <a:off x="3862164" y="4360735"/>
            <a:ext cx="2016579" cy="233498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4" descr="Картинки по запросу &quot;остеопороз&quot;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482" b="51991"/>
          <a:stretch/>
        </p:blipFill>
        <p:spPr bwMode="auto">
          <a:xfrm>
            <a:off x="9478787" y="1985089"/>
            <a:ext cx="2519521" cy="244827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 descr="Картинки по запросу &quot;остеопороз&quot;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001" t="1533" r="25872" b="48533"/>
          <a:stretch/>
        </p:blipFill>
        <p:spPr bwMode="auto">
          <a:xfrm>
            <a:off x="6238428" y="4221088"/>
            <a:ext cx="2058856" cy="247463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458" name="Picture 2" descr="Картинки по запросу &quot;курение&quot;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14692" y="4653136"/>
            <a:ext cx="3384731" cy="204258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4" descr="Картинки по запросу &quot;остеопороз&quot;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97" t="61294" r="66002"/>
          <a:stretch/>
        </p:blipFill>
        <p:spPr bwMode="auto">
          <a:xfrm>
            <a:off x="189756" y="4360734"/>
            <a:ext cx="3384376" cy="233498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579396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7750" y="722313"/>
            <a:ext cx="7992886" cy="3139321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txBody>
          <a:bodyPr wrap="square">
            <a:spAutoFit/>
          </a:bodyPr>
          <a:lstStyle/>
          <a:p>
            <a:r>
              <a:rPr lang="uk-UA" u="sng" dirty="0" smtClean="0"/>
              <a:t>Неповноцінне </a:t>
            </a:r>
            <a:r>
              <a:rPr lang="uk-UA" u="sng" dirty="0"/>
              <a:t>за хімічним складом харчування </a:t>
            </a:r>
            <a:r>
              <a:rPr lang="uk-UA" dirty="0" smtClean="0"/>
              <a:t>призводить </a:t>
            </a:r>
            <a:r>
              <a:rPr lang="uk-UA" dirty="0"/>
              <a:t>до порушення обміну речовин. Наш організм не здатний синтезувати хімічні елементи, тому вони можуть потрапити тільки ззовні - з водою, їжею, </a:t>
            </a:r>
            <a:r>
              <a:rPr lang="uk-UA" dirty="0" smtClean="0"/>
              <a:t>повітрям. Якщо </a:t>
            </a:r>
            <a:r>
              <a:rPr lang="uk-UA" dirty="0"/>
              <a:t>в організмі є надлишок важких металів і нестача кальцію, магнію, марганцю, цинку, кремнію, міді, порушення фосфорного обміну, то розвиток остеопорозу закономірний.</a:t>
            </a:r>
            <a:endParaRPr lang="ru-RU" dirty="0"/>
          </a:p>
          <a:p>
            <a:r>
              <a:rPr lang="uk-UA" u="sng" dirty="0"/>
              <a:t>Недостатнє надходження кальцію з їжею.</a:t>
            </a:r>
            <a:r>
              <a:rPr lang="uk-UA" dirty="0"/>
              <a:t> Встановлено, що вживання кальцію в кількості менше 1000 мг на добу сприяє розвитку остеопорозу. У періоді менопаузи і зі збільшенням віку потреба в кальції зростає.</a:t>
            </a:r>
            <a:endParaRPr lang="ru-RU" dirty="0"/>
          </a:p>
          <a:p>
            <a:r>
              <a:rPr lang="uk-UA" u="sng" dirty="0"/>
              <a:t>Підвищене вживання з їжею білка.</a:t>
            </a:r>
            <a:r>
              <a:rPr lang="uk-UA" dirty="0"/>
              <a:t> Надмірне вживання білка веде до ацидозу </a:t>
            </a:r>
            <a:endParaRPr lang="uk-UA" dirty="0" smtClean="0"/>
          </a:p>
          <a:p>
            <a:r>
              <a:rPr lang="uk-UA" dirty="0" smtClean="0"/>
              <a:t>і </a:t>
            </a:r>
            <a:r>
              <a:rPr lang="uk-UA" dirty="0"/>
              <a:t>вивільненню фосфору і кальцію з кісток. </a:t>
            </a:r>
            <a:endParaRPr lang="uk-UA" dirty="0" smtClean="0"/>
          </a:p>
        </p:txBody>
      </p:sp>
      <p:sp>
        <p:nvSpPr>
          <p:cNvPr id="3" name="Прямоугольник 2"/>
          <p:cNvSpPr/>
          <p:nvPr/>
        </p:nvSpPr>
        <p:spPr>
          <a:xfrm>
            <a:off x="549796" y="124187"/>
            <a:ext cx="725320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2400" b="1" i="1" dirty="0"/>
              <a:t>ІIІ група - фактори ризику, пов'язані </a:t>
            </a:r>
            <a:r>
              <a:rPr lang="uk-UA" sz="2400" b="1" i="1" dirty="0" smtClean="0"/>
              <a:t>з харчуванням</a:t>
            </a:r>
            <a:endParaRPr lang="ru-RU" sz="2400" b="1" dirty="0"/>
          </a:p>
        </p:txBody>
      </p:sp>
      <p:pic>
        <p:nvPicPr>
          <p:cNvPr id="5" name="Picture 4" descr="Картинки по запросу &quot;остеопороз&quot;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149" t="51274" r="41994"/>
          <a:stretch/>
        </p:blipFill>
        <p:spPr bwMode="auto">
          <a:xfrm>
            <a:off x="9704687" y="4005064"/>
            <a:ext cx="2367643" cy="27336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482" name="Picture 2" descr="Картинки по запросу &quot;очень жирная еда&quot;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4252" y="4055633"/>
            <a:ext cx="4876800" cy="26384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484" name="Picture 4" descr="Картинки по запросу &quot;белковая еда&quot;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9049" y="116632"/>
            <a:ext cx="3914676" cy="37905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130326" y="4055633"/>
            <a:ext cx="4379910" cy="1754326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txBody>
          <a:bodyPr wrap="square">
            <a:spAutoFit/>
          </a:bodyPr>
          <a:lstStyle/>
          <a:p>
            <a:pPr lvl="0"/>
            <a:r>
              <a:rPr lang="uk-UA" u="sng" dirty="0">
                <a:solidFill>
                  <a:prstClr val="white"/>
                </a:solidFill>
              </a:rPr>
              <a:t>Підвищене вживання з їжею жирів і харчової клітковини.</a:t>
            </a:r>
            <a:r>
              <a:rPr lang="uk-UA" dirty="0">
                <a:solidFill>
                  <a:prstClr val="white"/>
                </a:solidFill>
              </a:rPr>
              <a:t> Жири та харчова клітковина зменшують всмоктування в кишечнику кальцію. Тому надмірне вживання цих продуктів сприяє розвитку остеопорозу.</a:t>
            </a:r>
            <a:endParaRPr lang="ru-RU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6729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7748" y="579358"/>
            <a:ext cx="10801200" cy="6278642"/>
          </a:xfrm>
          <a:prstGeom prst="rect">
            <a:avLst/>
          </a:prstGeom>
          <a:solidFill>
            <a:schemeClr val="accent4">
              <a:lumMod val="50000"/>
            </a:schemeClr>
          </a:solidFill>
        </p:spPr>
        <p:txBody>
          <a:bodyPr wrap="square">
            <a:spAutoFit/>
          </a:bodyPr>
          <a:lstStyle/>
          <a:p>
            <a:r>
              <a:rPr lang="uk-UA" sz="2400" b="1" i="1" dirty="0" smtClean="0"/>
              <a:t>І група - фактори </a:t>
            </a:r>
            <a:r>
              <a:rPr lang="uk-UA" sz="2400" b="1" i="1" dirty="0"/>
              <a:t>ризику, що обумовлені наступними захворюваннями:</a:t>
            </a:r>
            <a:endParaRPr lang="ru-RU" sz="2400" b="1" dirty="0"/>
          </a:p>
          <a:p>
            <a:r>
              <a:rPr lang="uk-UA" u="sng" dirty="0" err="1" smtClean="0"/>
              <a:t>Неврогенна</a:t>
            </a:r>
            <a:r>
              <a:rPr lang="uk-UA" u="sng" dirty="0" smtClean="0"/>
              <a:t> </a:t>
            </a:r>
            <a:r>
              <a:rPr lang="uk-UA" u="sng" dirty="0"/>
              <a:t>анорексія</a:t>
            </a:r>
            <a:r>
              <a:rPr lang="uk-UA" dirty="0"/>
              <a:t> </a:t>
            </a:r>
            <a:r>
              <a:rPr lang="uk-UA" dirty="0" smtClean="0"/>
              <a:t>- у </a:t>
            </a:r>
            <a:r>
              <a:rPr lang="uk-UA" dirty="0"/>
              <a:t>зв'язку з відмовою від їжі і недостатнім надходженням </a:t>
            </a:r>
            <a:r>
              <a:rPr lang="uk-UA" dirty="0" smtClean="0"/>
              <a:t>кальцію.</a:t>
            </a:r>
            <a:endParaRPr lang="ru-RU" dirty="0"/>
          </a:p>
          <a:p>
            <a:r>
              <a:rPr lang="uk-UA" u="sng" dirty="0" smtClean="0"/>
              <a:t>Токсичний </a:t>
            </a:r>
            <a:r>
              <a:rPr lang="uk-UA" u="sng" dirty="0"/>
              <a:t>зоб</a:t>
            </a:r>
            <a:r>
              <a:rPr lang="uk-UA" dirty="0"/>
              <a:t> </a:t>
            </a:r>
            <a:r>
              <a:rPr lang="uk-UA" dirty="0" smtClean="0"/>
              <a:t>- надлишок </a:t>
            </a:r>
            <a:r>
              <a:rPr lang="uk-UA" dirty="0" err="1"/>
              <a:t>тіреоїдних</a:t>
            </a:r>
            <a:r>
              <a:rPr lang="uk-UA" dirty="0"/>
              <a:t> гормонів сприяє </a:t>
            </a:r>
            <a:r>
              <a:rPr lang="uk-UA" dirty="0" err="1"/>
              <a:t>катаболічним</a:t>
            </a:r>
            <a:r>
              <a:rPr lang="uk-UA" dirty="0"/>
              <a:t> процесам в кістках і розвитку </a:t>
            </a:r>
            <a:r>
              <a:rPr lang="uk-UA" dirty="0" smtClean="0"/>
              <a:t>остеопорозу.</a:t>
            </a:r>
            <a:endParaRPr lang="ru-RU" dirty="0"/>
          </a:p>
          <a:p>
            <a:r>
              <a:rPr lang="uk-UA" u="sng" dirty="0" smtClean="0"/>
              <a:t>Хвороба </a:t>
            </a:r>
            <a:r>
              <a:rPr lang="uk-UA" u="sng" dirty="0"/>
              <a:t>і синдром </a:t>
            </a:r>
            <a:r>
              <a:rPr lang="uk-UA" u="sng" dirty="0" err="1"/>
              <a:t>Іценко-Кушинга</a:t>
            </a:r>
            <a:r>
              <a:rPr lang="uk-UA" dirty="0"/>
              <a:t> </a:t>
            </a:r>
            <a:r>
              <a:rPr lang="uk-UA" dirty="0" err="1" smtClean="0"/>
              <a:t>-надлишок</a:t>
            </a:r>
            <a:r>
              <a:rPr lang="uk-UA" dirty="0" smtClean="0"/>
              <a:t> </a:t>
            </a:r>
            <a:r>
              <a:rPr lang="uk-UA" dirty="0" err="1"/>
              <a:t>кортизолу</a:t>
            </a:r>
            <a:r>
              <a:rPr lang="uk-UA" dirty="0"/>
              <a:t> </a:t>
            </a:r>
            <a:r>
              <a:rPr lang="uk-UA" dirty="0" smtClean="0"/>
              <a:t>посилює </a:t>
            </a:r>
            <a:r>
              <a:rPr lang="uk-UA" dirty="0" err="1" smtClean="0"/>
              <a:t>катаболічні</a:t>
            </a:r>
            <a:r>
              <a:rPr lang="uk-UA" dirty="0" smtClean="0"/>
              <a:t> процеси </a:t>
            </a:r>
            <a:r>
              <a:rPr lang="uk-UA" dirty="0"/>
              <a:t>в </a:t>
            </a:r>
            <a:r>
              <a:rPr lang="uk-UA" dirty="0" smtClean="0"/>
              <a:t>кістках і викликає остеопороз.</a:t>
            </a:r>
            <a:endParaRPr lang="ru-RU" dirty="0"/>
          </a:p>
          <a:p>
            <a:r>
              <a:rPr lang="uk-UA" u="sng" dirty="0" smtClean="0"/>
              <a:t>Акромегалія</a:t>
            </a:r>
            <a:r>
              <a:rPr lang="uk-UA" dirty="0" smtClean="0"/>
              <a:t> - у </a:t>
            </a:r>
            <a:r>
              <a:rPr lang="uk-UA" dirty="0"/>
              <a:t>зв'язку з вираженою </a:t>
            </a:r>
            <a:r>
              <a:rPr lang="uk-UA" dirty="0" err="1" smtClean="0"/>
              <a:t>кальціурією</a:t>
            </a:r>
            <a:r>
              <a:rPr lang="uk-UA" dirty="0" smtClean="0"/>
              <a:t>.</a:t>
            </a:r>
            <a:endParaRPr lang="ru-RU" dirty="0" smtClean="0"/>
          </a:p>
          <a:p>
            <a:r>
              <a:rPr lang="uk-UA" u="sng" dirty="0" smtClean="0"/>
              <a:t>Гіпотиреоз.</a:t>
            </a:r>
            <a:endParaRPr lang="ru-RU" dirty="0" smtClean="0"/>
          </a:p>
          <a:p>
            <a:r>
              <a:rPr lang="uk-UA" u="sng" dirty="0" smtClean="0"/>
              <a:t>Інсулінозалежний </a:t>
            </a:r>
            <a:r>
              <a:rPr lang="uk-UA" u="sng" dirty="0"/>
              <a:t>цукровий діабет</a:t>
            </a:r>
            <a:r>
              <a:rPr lang="uk-UA" dirty="0"/>
              <a:t> </a:t>
            </a:r>
            <a:r>
              <a:rPr lang="uk-UA" dirty="0" smtClean="0"/>
              <a:t>- дефіцит </a:t>
            </a:r>
            <a:r>
              <a:rPr lang="uk-UA" dirty="0"/>
              <a:t>інсуліну сприяє переважанню в кістковій тканині </a:t>
            </a:r>
            <a:r>
              <a:rPr lang="uk-UA" dirty="0" err="1"/>
              <a:t>катаболічних</a:t>
            </a:r>
            <a:r>
              <a:rPr lang="uk-UA" dirty="0"/>
              <a:t> </a:t>
            </a:r>
            <a:r>
              <a:rPr lang="uk-UA" dirty="0" smtClean="0"/>
              <a:t>процесів.</a:t>
            </a:r>
            <a:endParaRPr lang="ru-RU" dirty="0"/>
          </a:p>
          <a:p>
            <a:r>
              <a:rPr lang="uk-UA" u="sng" dirty="0" err="1" smtClean="0"/>
              <a:t>Ревматоїдний</a:t>
            </a:r>
            <a:r>
              <a:rPr lang="uk-UA" u="sng" dirty="0" smtClean="0"/>
              <a:t> </a:t>
            </a:r>
            <a:r>
              <a:rPr lang="uk-UA" u="sng" dirty="0"/>
              <a:t>артрит.</a:t>
            </a:r>
            <a:endParaRPr lang="ru-RU" dirty="0"/>
          </a:p>
          <a:p>
            <a:r>
              <a:rPr lang="uk-UA" u="sng" dirty="0" err="1" smtClean="0"/>
              <a:t>Анкілозуючий</a:t>
            </a:r>
            <a:r>
              <a:rPr lang="uk-UA" u="sng" dirty="0" smtClean="0"/>
              <a:t> </a:t>
            </a:r>
            <a:r>
              <a:rPr lang="uk-UA" u="sng" dirty="0"/>
              <a:t>спондилоартрит.</a:t>
            </a:r>
            <a:endParaRPr lang="ru-RU" dirty="0"/>
          </a:p>
          <a:p>
            <a:r>
              <a:rPr lang="uk-UA" u="sng" dirty="0" err="1" smtClean="0"/>
              <a:t>Гіперпаратиреоз</a:t>
            </a:r>
            <a:r>
              <a:rPr lang="uk-UA" dirty="0" smtClean="0"/>
              <a:t> - надлишок </a:t>
            </a:r>
            <a:r>
              <a:rPr lang="uk-UA" dirty="0" err="1"/>
              <a:t>паратгормону</a:t>
            </a:r>
            <a:r>
              <a:rPr lang="uk-UA" dirty="0"/>
              <a:t> активує діяльність </a:t>
            </a:r>
            <a:r>
              <a:rPr lang="uk-UA" dirty="0" err="1"/>
              <a:t>остеокластів</a:t>
            </a:r>
            <a:r>
              <a:rPr lang="uk-UA" dirty="0"/>
              <a:t>, сприяє виведенню кальцію з кісток і розвитку </a:t>
            </a:r>
            <a:r>
              <a:rPr lang="uk-UA" dirty="0" smtClean="0"/>
              <a:t>остеопорозу.</a:t>
            </a:r>
            <a:endParaRPr lang="ru-RU" dirty="0"/>
          </a:p>
          <a:p>
            <a:r>
              <a:rPr lang="uk-UA" u="sng" dirty="0" smtClean="0"/>
              <a:t>Захворювання </a:t>
            </a:r>
            <a:r>
              <a:rPr lang="uk-UA" u="sng" dirty="0"/>
              <a:t>шлунково-кишкового тракту</a:t>
            </a:r>
            <a:r>
              <a:rPr lang="uk-UA" dirty="0"/>
              <a:t> </a:t>
            </a:r>
            <a:r>
              <a:rPr lang="uk-UA" dirty="0" smtClean="0"/>
              <a:t>- резекція </a:t>
            </a:r>
            <a:r>
              <a:rPr lang="uk-UA" dirty="0"/>
              <a:t>шлунка, </a:t>
            </a:r>
            <a:r>
              <a:rPr lang="uk-UA" dirty="0" err="1"/>
              <a:t>гастроектомія</a:t>
            </a:r>
            <a:r>
              <a:rPr lang="uk-UA" dirty="0"/>
              <a:t>, хронічний ентерит різної етіології, хронічний панкреатит) у зв'язку з порушенням всмоктування кальцію.</a:t>
            </a:r>
            <a:endParaRPr lang="ru-RU" dirty="0"/>
          </a:p>
          <a:p>
            <a:r>
              <a:rPr lang="uk-UA" u="sng" dirty="0" smtClean="0"/>
              <a:t>Недосконалий </a:t>
            </a:r>
            <a:r>
              <a:rPr lang="uk-UA" u="sng" dirty="0" err="1"/>
              <a:t>остеогенез</a:t>
            </a:r>
            <a:r>
              <a:rPr lang="uk-UA" dirty="0"/>
              <a:t> (хвороба </a:t>
            </a:r>
            <a:r>
              <a:rPr lang="uk-UA" dirty="0" err="1"/>
              <a:t>Лобштейна</a:t>
            </a:r>
            <a:r>
              <a:rPr lang="uk-UA" dirty="0"/>
              <a:t>) - вроджене захворювання, що виявляється остеопорозом, переломами, випинанням в області потиличної кістки, блакитними склерами, приглухуватістю. </a:t>
            </a:r>
            <a:endParaRPr lang="ru-RU" dirty="0"/>
          </a:p>
          <a:p>
            <a:r>
              <a:rPr lang="uk-UA" u="sng" dirty="0" smtClean="0"/>
              <a:t>Первинний </a:t>
            </a:r>
            <a:r>
              <a:rPr lang="uk-UA" u="sng" dirty="0" err="1"/>
              <a:t>біліарний</a:t>
            </a:r>
            <a:r>
              <a:rPr lang="uk-UA" u="sng" dirty="0"/>
              <a:t> цироз печінки.</a:t>
            </a:r>
            <a:endParaRPr lang="ru-RU" dirty="0"/>
          </a:p>
          <a:p>
            <a:r>
              <a:rPr lang="uk-UA" u="sng" dirty="0" err="1" smtClean="0"/>
              <a:t>Пролактинома</a:t>
            </a:r>
            <a:r>
              <a:rPr lang="uk-UA" u="sng" dirty="0"/>
              <a:t>.</a:t>
            </a:r>
            <a:endParaRPr lang="ru-RU" dirty="0"/>
          </a:p>
          <a:p>
            <a:r>
              <a:rPr lang="uk-UA" u="sng" dirty="0" smtClean="0"/>
              <a:t>Хвороби </a:t>
            </a:r>
            <a:r>
              <a:rPr lang="uk-UA" u="sng" dirty="0"/>
              <a:t>крові</a:t>
            </a:r>
            <a:r>
              <a:rPr lang="uk-UA" dirty="0"/>
              <a:t> - гемолітична анемія, </a:t>
            </a:r>
            <a:r>
              <a:rPr lang="uk-UA" dirty="0" err="1"/>
              <a:t>гемохроматоз</a:t>
            </a:r>
            <a:r>
              <a:rPr lang="uk-UA" dirty="0"/>
              <a:t>, </a:t>
            </a:r>
            <a:r>
              <a:rPr lang="uk-UA" dirty="0" err="1"/>
              <a:t>таласемія</a:t>
            </a:r>
            <a:r>
              <a:rPr lang="uk-UA" dirty="0"/>
              <a:t>.</a:t>
            </a:r>
            <a:endParaRPr lang="ru-RU" dirty="0"/>
          </a:p>
          <a:p>
            <a:r>
              <a:rPr lang="uk-UA" u="sng" dirty="0" smtClean="0"/>
              <a:t>Синдром </a:t>
            </a:r>
            <a:r>
              <a:rPr lang="uk-UA" u="sng" dirty="0" err="1"/>
              <a:t>Шерешевського-Тернера</a:t>
            </a:r>
            <a:r>
              <a:rPr lang="uk-UA" u="sng" dirty="0" smtClean="0"/>
              <a:t>.</a:t>
            </a:r>
            <a:endParaRPr lang="ru-RU" dirty="0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-9278" y="0"/>
            <a:ext cx="11000234" cy="579358"/>
          </a:xfrm>
        </p:spPr>
        <p:txBody>
          <a:bodyPr>
            <a:normAutofit fontScale="90000"/>
          </a:bodyPr>
          <a:lstStyle/>
          <a:p>
            <a:pPr algn="ctr"/>
            <a:r>
              <a:rPr lang="uk-UA" b="1" i="1" dirty="0"/>
              <a:t>Фактори ризику розвитку вторинного </a:t>
            </a:r>
            <a:r>
              <a:rPr lang="uk-UA" b="1" i="1" dirty="0" smtClean="0"/>
              <a:t>остеопорозу</a:t>
            </a:r>
            <a:endParaRPr lang="ru-RU" dirty="0"/>
          </a:p>
        </p:txBody>
      </p:sp>
      <p:pic>
        <p:nvPicPr>
          <p:cNvPr id="5" name="Picture 2" descr="Картинки по запросу &quot;остеопороз&quot;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559" t="25454" r="42371" b="27396"/>
          <a:stretch/>
        </p:blipFill>
        <p:spPr bwMode="auto">
          <a:xfrm>
            <a:off x="10990955" y="1628800"/>
            <a:ext cx="1152129" cy="42484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555564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</p:tagLst>
</file>

<file path=ppt/theme/theme1.xml><?xml version="1.0" encoding="utf-8"?>
<a:theme xmlns:a="http://schemas.openxmlformats.org/drawingml/2006/main" name="tf02895261">
  <a:themeElements>
    <a:clrScheme name="Digital Blue Tunnel">
      <a:dk1>
        <a:srgbClr val="000000"/>
      </a:dk1>
      <a:lt1>
        <a:sysClr val="window" lastClr="FFFFFF"/>
      </a:lt1>
      <a:dk2>
        <a:srgbClr val="001027"/>
      </a:dk2>
      <a:lt2>
        <a:srgbClr val="C1EBF7"/>
      </a:lt2>
      <a:accent1>
        <a:srgbClr val="56C5FF"/>
      </a:accent1>
      <a:accent2>
        <a:srgbClr val="4BB836"/>
      </a:accent2>
      <a:accent3>
        <a:srgbClr val="F8B004"/>
      </a:accent3>
      <a:accent4>
        <a:srgbClr val="972ACD"/>
      </a:accent4>
      <a:accent5>
        <a:srgbClr val="F86E24"/>
      </a:accent5>
      <a:accent6>
        <a:srgbClr val="DB30C7"/>
      </a:accent6>
      <a:hlink>
        <a:srgbClr val="F8B004"/>
      </a:hlink>
      <a:folHlink>
        <a:srgbClr val="969696"/>
      </a:folHlink>
    </a:clrScheme>
    <a:fontScheme name="Corbel">
      <a:majorFont>
        <a:latin typeface="Corbe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_9411896_TF02895261_TF02895261.potx" id="{B6CEA06A-6068-4B4A-BA2F-705122E61509}" vid="{D5DC9138-7F6C-4334-982D-29E09F89611B}"/>
    </a:ext>
  </a:extLst>
</a:theme>
</file>

<file path=ppt/theme/theme2.xml><?xml version="1.0" encoding="utf-8"?>
<a:theme xmlns:a="http://schemas.openxmlformats.org/drawingml/2006/main" name="Тема Office">
  <a:themeElements>
    <a:clrScheme name="Digital Blue Tunnel">
      <a:dk1>
        <a:srgbClr val="000000"/>
      </a:dk1>
      <a:lt1>
        <a:sysClr val="window" lastClr="FFFFFF"/>
      </a:lt1>
      <a:dk2>
        <a:srgbClr val="001027"/>
      </a:dk2>
      <a:lt2>
        <a:srgbClr val="C1EBF7"/>
      </a:lt2>
      <a:accent1>
        <a:srgbClr val="56C5FF"/>
      </a:accent1>
      <a:accent2>
        <a:srgbClr val="4BB836"/>
      </a:accent2>
      <a:accent3>
        <a:srgbClr val="F8B004"/>
      </a:accent3>
      <a:accent4>
        <a:srgbClr val="972ACD"/>
      </a:accent4>
      <a:accent5>
        <a:srgbClr val="F86E24"/>
      </a:accent5>
      <a:accent6>
        <a:srgbClr val="DB30C7"/>
      </a:accent6>
      <a:hlink>
        <a:srgbClr val="F8B004"/>
      </a:hlink>
      <a:folHlink>
        <a:srgbClr val="969696"/>
      </a:folHlink>
    </a:clrScheme>
    <a:fontScheme name="Corbel">
      <a:majorFont>
        <a:latin typeface="Corbe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Digital Blue Tunnel">
      <a:dk1>
        <a:srgbClr val="000000"/>
      </a:dk1>
      <a:lt1>
        <a:sysClr val="window" lastClr="FFFFFF"/>
      </a:lt1>
      <a:dk2>
        <a:srgbClr val="001027"/>
      </a:dk2>
      <a:lt2>
        <a:srgbClr val="C1EBF7"/>
      </a:lt2>
      <a:accent1>
        <a:srgbClr val="56C5FF"/>
      </a:accent1>
      <a:accent2>
        <a:srgbClr val="4BB836"/>
      </a:accent2>
      <a:accent3>
        <a:srgbClr val="F8B004"/>
      </a:accent3>
      <a:accent4>
        <a:srgbClr val="972ACD"/>
      </a:accent4>
      <a:accent5>
        <a:srgbClr val="F86E24"/>
      </a:accent5>
      <a:accent6>
        <a:srgbClr val="DB30C7"/>
      </a:accent6>
      <a:hlink>
        <a:srgbClr val="F8B004"/>
      </a:hlink>
      <a:folHlink>
        <a:srgbClr val="969696"/>
      </a:folHlink>
    </a:clrScheme>
    <a:fontScheme name="Corbel">
      <a:majorFont>
        <a:latin typeface="Corbe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DirectSourceMarket xmlns="4873beb7-5857-4685-be1f-d57550cc96cc" xsi:nil="true"/>
    <ApprovalStatus xmlns="4873beb7-5857-4685-be1f-d57550cc96cc">InProgress</ApprovalStatus>
    <MarketSpecific xmlns="4873beb7-5857-4685-be1f-d57550cc96cc">false</MarketSpecific>
    <LocComments xmlns="4873beb7-5857-4685-be1f-d57550cc96cc" xsi:nil="true"/>
    <ThumbnailAssetId xmlns="4873beb7-5857-4685-be1f-d57550cc96cc" xsi:nil="true"/>
    <PrimaryImageGen xmlns="4873beb7-5857-4685-be1f-d57550cc96cc">true</PrimaryImageGen>
    <LegacyData xmlns="4873beb7-5857-4685-be1f-d57550cc96cc" xsi:nil="true"/>
    <LocRecommendedHandoff xmlns="4873beb7-5857-4685-be1f-d57550cc96cc" xsi:nil="true"/>
    <BusinessGroup xmlns="4873beb7-5857-4685-be1f-d57550cc96cc" xsi:nil="true"/>
    <BlockPublish xmlns="4873beb7-5857-4685-be1f-d57550cc96cc">false</BlockPublish>
    <TPFriendlyName xmlns="4873beb7-5857-4685-be1f-d57550cc96cc" xsi:nil="true"/>
    <NumericId xmlns="4873beb7-5857-4685-be1f-d57550cc96cc" xsi:nil="true"/>
    <APEditor xmlns="4873beb7-5857-4685-be1f-d57550cc96cc">
      <UserInfo>
        <DisplayName/>
        <AccountId xsi:nil="true"/>
        <AccountType/>
      </UserInfo>
    </APEditor>
    <SourceTitle xmlns="4873beb7-5857-4685-be1f-d57550cc96cc" xsi:nil="true"/>
    <OpenTemplate xmlns="4873beb7-5857-4685-be1f-d57550cc96cc">true</OpenTemplate>
    <UALocComments xmlns="4873beb7-5857-4685-be1f-d57550cc96cc" xsi:nil="true"/>
    <ParentAssetId xmlns="4873beb7-5857-4685-be1f-d57550cc96cc" xsi:nil="true"/>
    <IntlLangReviewDate xmlns="4873beb7-5857-4685-be1f-d57550cc96cc" xsi:nil="true"/>
    <FeatureTagsTaxHTField0 xmlns="4873beb7-5857-4685-be1f-d57550cc96cc">
      <Terms xmlns="http://schemas.microsoft.com/office/infopath/2007/PartnerControls"/>
    </FeatureTagsTaxHTField0>
    <PublishStatusLookup xmlns="4873beb7-5857-4685-be1f-d57550cc96cc">
      <Value>1564227</Value>
    </PublishStatusLookup>
    <Providers xmlns="4873beb7-5857-4685-be1f-d57550cc96cc" xsi:nil="true"/>
    <MachineTranslated xmlns="4873beb7-5857-4685-be1f-d57550cc96cc">false</MachineTranslated>
    <OriginalSourceMarket xmlns="4873beb7-5857-4685-be1f-d57550cc96cc" xsi:nil="true"/>
    <APDescription xmlns="4873beb7-5857-4685-be1f-d57550cc96cc">Take your audience through a digital tunnel where they'll  burst through to the other side and see the information you want to present. Show them lists, charts, tables, SmartArt,  and pictures using a variety of layouts in widescreen (16X9) format. This design works well for subjects on science and technology, computers, communication, and more.   
</APDescription>
    <ClipArtFilename xmlns="4873beb7-5857-4685-be1f-d57550cc96cc" xsi:nil="true"/>
    <ContentItem xmlns="4873beb7-5857-4685-be1f-d57550cc96cc" xsi:nil="true"/>
    <TPInstallLocation xmlns="4873beb7-5857-4685-be1f-d57550cc96cc" xsi:nil="true"/>
    <PublishTargets xmlns="4873beb7-5857-4685-be1f-d57550cc96cc">OfficeOnlineVNext</PublishTargets>
    <TimesCloned xmlns="4873beb7-5857-4685-be1f-d57550cc96cc" xsi:nil="true"/>
    <AssetStart xmlns="4873beb7-5857-4685-be1f-d57550cc96cc">2012-05-11T02:04:00+00:00</AssetStart>
    <Provider xmlns="4873beb7-5857-4685-be1f-d57550cc96cc" xsi:nil="true"/>
    <AcquiredFrom xmlns="4873beb7-5857-4685-be1f-d57550cc96cc">Internal MS</AcquiredFrom>
    <FriendlyTitle xmlns="4873beb7-5857-4685-be1f-d57550cc96cc" xsi:nil="true"/>
    <LastHandOff xmlns="4873beb7-5857-4685-be1f-d57550cc96cc" xsi:nil="true"/>
    <TPClientViewer xmlns="4873beb7-5857-4685-be1f-d57550cc96cc" xsi:nil="true"/>
    <UACurrentWords xmlns="4873beb7-5857-4685-be1f-d57550cc96cc" xsi:nil="true"/>
    <ArtSampleDocs xmlns="4873beb7-5857-4685-be1f-d57550cc96cc" xsi:nil="true"/>
    <UALocRecommendation xmlns="4873beb7-5857-4685-be1f-d57550cc96cc">Localize</UALocRecommendation>
    <Manager xmlns="4873beb7-5857-4685-be1f-d57550cc96cc" xsi:nil="true"/>
    <ShowIn xmlns="4873beb7-5857-4685-be1f-d57550cc96cc">Show everywhere</ShowIn>
    <UANotes xmlns="4873beb7-5857-4685-be1f-d57550cc96cc" xsi:nil="true"/>
    <TemplateStatus xmlns="4873beb7-5857-4685-be1f-d57550cc96cc">Complete</TemplateStatus>
    <InternalTagsTaxHTField0 xmlns="4873beb7-5857-4685-be1f-d57550cc96cc">
      <Terms xmlns="http://schemas.microsoft.com/office/infopath/2007/PartnerControls"/>
    </InternalTagsTaxHTField0>
    <CSXHash xmlns="4873beb7-5857-4685-be1f-d57550cc96cc" xsi:nil="true"/>
    <Downloads xmlns="4873beb7-5857-4685-be1f-d57550cc96cc">0</Downloads>
    <VoteCount xmlns="4873beb7-5857-4685-be1f-d57550cc96cc" xsi:nil="true"/>
    <OOCacheId xmlns="4873beb7-5857-4685-be1f-d57550cc96cc" xsi:nil="true"/>
    <IsDeleted xmlns="4873beb7-5857-4685-be1f-d57550cc96cc">false</IsDeleted>
    <AssetExpire xmlns="4873beb7-5857-4685-be1f-d57550cc96cc">2029-01-01T08:00:00+00:00</AssetExpire>
    <DSATActionTaken xmlns="4873beb7-5857-4685-be1f-d57550cc96cc" xsi:nil="true"/>
    <CSXSubmissionMarket xmlns="4873beb7-5857-4685-be1f-d57550cc96cc" xsi:nil="true"/>
    <TPExecutable xmlns="4873beb7-5857-4685-be1f-d57550cc96cc" xsi:nil="true"/>
    <SubmitterId xmlns="4873beb7-5857-4685-be1f-d57550cc96cc" xsi:nil="true"/>
    <EditorialTags xmlns="4873beb7-5857-4685-be1f-d57550cc96cc" xsi:nil="true"/>
    <ApprovalLog xmlns="4873beb7-5857-4685-be1f-d57550cc96cc" xsi:nil="true"/>
    <AssetType xmlns="4873beb7-5857-4685-be1f-d57550cc96cc">TP</AssetType>
    <BugNumber xmlns="4873beb7-5857-4685-be1f-d57550cc96cc" xsi:nil="true"/>
    <CSXSubmissionDate xmlns="4873beb7-5857-4685-be1f-d57550cc96cc" xsi:nil="true"/>
    <CSXUpdate xmlns="4873beb7-5857-4685-be1f-d57550cc96cc">false</CSXUpdate>
    <Milestone xmlns="4873beb7-5857-4685-be1f-d57550cc96cc" xsi:nil="true"/>
    <RecommendationsModifier xmlns="4873beb7-5857-4685-be1f-d57550cc96cc" xsi:nil="true"/>
    <OriginAsset xmlns="4873beb7-5857-4685-be1f-d57550cc96cc" xsi:nil="true"/>
    <TPComponent xmlns="4873beb7-5857-4685-be1f-d57550cc96cc" xsi:nil="true"/>
    <AssetId xmlns="4873beb7-5857-4685-be1f-d57550cc96cc">TP102895246</AssetId>
    <IntlLocPriority xmlns="4873beb7-5857-4685-be1f-d57550cc96cc" xsi:nil="true"/>
    <PolicheckWords xmlns="4873beb7-5857-4685-be1f-d57550cc96cc" xsi:nil="true"/>
    <TPLaunchHelpLink xmlns="4873beb7-5857-4685-be1f-d57550cc96cc" xsi:nil="true"/>
    <TPApplication xmlns="4873beb7-5857-4685-be1f-d57550cc96cc" xsi:nil="true"/>
    <CrawlForDependencies xmlns="4873beb7-5857-4685-be1f-d57550cc96cc">false</CrawlForDependencies>
    <HandoffToMSDN xmlns="4873beb7-5857-4685-be1f-d57550cc96cc" xsi:nil="true"/>
    <PlannedPubDate xmlns="4873beb7-5857-4685-be1f-d57550cc96cc" xsi:nil="true"/>
    <IntlLangReviewer xmlns="4873beb7-5857-4685-be1f-d57550cc96cc" xsi:nil="true"/>
    <TrustLevel xmlns="4873beb7-5857-4685-be1f-d57550cc96cc">1 Microsoft Managed Content</TrustLevel>
    <LocLastLocAttemptVersionLookup xmlns="4873beb7-5857-4685-be1f-d57550cc96cc">835483</LocLastLocAttemptVersionLookup>
    <IsSearchable xmlns="4873beb7-5857-4685-be1f-d57550cc96cc">true</IsSearchable>
    <TemplateTemplateType xmlns="4873beb7-5857-4685-be1f-d57550cc96cc">PowerPoint Presentation Template</TemplateTemplateType>
    <CampaignTagsTaxHTField0 xmlns="4873beb7-5857-4685-be1f-d57550cc96cc">
      <Terms xmlns="http://schemas.microsoft.com/office/infopath/2007/PartnerControls"/>
    </CampaignTagsTaxHTField0>
    <TPNamespace xmlns="4873beb7-5857-4685-be1f-d57550cc96cc" xsi:nil="true"/>
    <TaxCatchAll xmlns="4873beb7-5857-4685-be1f-d57550cc96cc"/>
    <Markets xmlns="4873beb7-5857-4685-be1f-d57550cc96cc"/>
    <UAProjectedTotalWords xmlns="4873beb7-5857-4685-be1f-d57550cc96cc" xsi:nil="true"/>
    <IntlLangReview xmlns="4873beb7-5857-4685-be1f-d57550cc96cc">false</IntlLangReview>
    <OutputCachingOn xmlns="4873beb7-5857-4685-be1f-d57550cc96cc">false</OutputCachingOn>
    <AverageRating xmlns="4873beb7-5857-4685-be1f-d57550cc96cc" xsi:nil="true"/>
    <APAuthor xmlns="4873beb7-5857-4685-be1f-d57550cc96cc">
      <UserInfo>
        <DisplayName>REDMOND\v-vaddu</DisplayName>
        <AccountId>2567</AccountId>
        <AccountType/>
      </UserInfo>
    </APAuthor>
    <LocManualTestRequired xmlns="4873beb7-5857-4685-be1f-d57550cc96cc">false</LocManualTestRequired>
    <TPCommandLine xmlns="4873beb7-5857-4685-be1f-d57550cc96cc" xsi:nil="true"/>
    <TPAppVersion xmlns="4873beb7-5857-4685-be1f-d57550cc96cc" xsi:nil="true"/>
    <EditorialStatus xmlns="4873beb7-5857-4685-be1f-d57550cc96cc">Complete</EditorialStatus>
    <LastModifiedDateTime xmlns="4873beb7-5857-4685-be1f-d57550cc96cc" xsi:nil="true"/>
    <ScenarioTagsTaxHTField0 xmlns="4873beb7-5857-4685-be1f-d57550cc96cc">
      <Terms xmlns="http://schemas.microsoft.com/office/infopath/2007/PartnerControls"/>
    </ScenarioTagsTaxHTField0>
    <OriginalRelease xmlns="4873beb7-5857-4685-be1f-d57550cc96cc">15</OriginalRelease>
    <TPLaunchHelpLinkType xmlns="4873beb7-5857-4685-be1f-d57550cc96cc">Template</TPLaunchHelpLinkType>
    <LocalizationTagsTaxHTField0 xmlns="4873beb7-5857-4685-be1f-d57550cc96cc">
      <Terms xmlns="http://schemas.microsoft.com/office/infopath/2007/PartnerControls"/>
    </LocalizationTagsTaxHTField0>
    <LocMarketGroupTiers2 xmlns="4873beb7-5857-4685-be1f-d57550cc96cc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TemplateFile" ma:contentTypeID="0x0101006EDDDB5EE6D98C44930B742096920B300400F5B6D36B3EF94B4E9A635CDF2A18F5B8" ma:contentTypeVersion="72" ma:contentTypeDescription="Create a new document." ma:contentTypeScope="" ma:versionID="a23e56308344d904b51738559c3d67c9">
  <xsd:schema xmlns:xsd="http://www.w3.org/2001/XMLSchema" xmlns:xs="http://www.w3.org/2001/XMLSchema" xmlns:p="http://schemas.microsoft.com/office/2006/metadata/properties" xmlns:ns2="4873beb7-5857-4685-be1f-d57550cc96cc" targetNamespace="http://schemas.microsoft.com/office/2006/metadata/properties" ma:root="true" ma:fieldsID="cd0908cc4600e77bf5da051303e00c8d" ns2:_="">
    <xsd:import namespace="4873beb7-5857-4685-be1f-d57550cc96cc"/>
    <xsd:element name="properties">
      <xsd:complexType>
        <xsd:sequence>
          <xsd:element name="documentManagement">
            <xsd:complexType>
              <xsd:all>
                <xsd:element ref="ns2:AcquiredFrom" minOccurs="0"/>
                <xsd:element ref="ns2:UACurrentWords" minOccurs="0"/>
                <xsd:element ref="ns2:TPApplication" minOccurs="0"/>
                <xsd:element ref="ns2:ApprovalLog" minOccurs="0"/>
                <xsd:element ref="ns2:ApprovalStatus" minOccurs="0"/>
                <xsd:element ref="ns2:AssetStart" minOccurs="0"/>
                <xsd:element ref="ns2:AssetExpire" minOccurs="0"/>
                <xsd:element ref="ns2:AssetId" minOccurs="0"/>
                <xsd:element ref="ns2:IsSearchable" minOccurs="0"/>
                <xsd:element ref="ns2:AssetType" minOccurs="0"/>
                <xsd:element ref="ns2:APAuthor" minOccurs="0"/>
                <xsd:element ref="ns2:AverageRating" minOccurs="0"/>
                <xsd:element ref="ns2:BlockPublish" minOccurs="0"/>
                <xsd:element ref="ns2:BugNumber" minOccurs="0"/>
                <xsd:element ref="ns2:CampaignTagsTaxHTField0" minOccurs="0"/>
                <xsd:element ref="ns2:TPClientViewer" minOccurs="0"/>
                <xsd:element ref="ns2:ClipArtFilename" minOccurs="0"/>
                <xsd:element ref="ns2:TPCommandLine" minOccurs="0"/>
                <xsd:element ref="ns2:TPComponent" minOccurs="0"/>
                <xsd:element ref="ns2:ContentItem" minOccurs="0"/>
                <xsd:element ref="ns2:CrawlForDependencies" minOccurs="0"/>
                <xsd:element ref="ns2:CSXHash" minOccurs="0"/>
                <xsd:element ref="ns2:CSXSubmissionMarket" minOccurs="0"/>
                <xsd:element ref="ns2:CSXUpdate" minOccurs="0"/>
                <xsd:element ref="ns2:IntlLangReviewDate" minOccurs="0"/>
                <xsd:element ref="ns2:IsDeleted" minOccurs="0"/>
                <xsd:element ref="ns2:APDescription" minOccurs="0"/>
                <xsd:element ref="ns2:DirectSourceMarket" minOccurs="0"/>
                <xsd:element ref="ns2:Downloads" minOccurs="0"/>
                <xsd:element ref="ns2:DSATActionTaken" minOccurs="0"/>
                <xsd:element ref="ns2:APEditor" minOccurs="0"/>
                <xsd:element ref="ns2:EditorialStatus" minOccurs="0"/>
                <xsd:element ref="ns2:EditorialTags" minOccurs="0"/>
                <xsd:element ref="ns2:TPExecutable" minOccurs="0"/>
                <xsd:element ref="ns2:FeatureTagsTaxHTField0" minOccurs="0"/>
                <xsd:element ref="ns2:TPFriendlyName" minOccurs="0"/>
                <xsd:element ref="ns2:FriendlyTitle" minOccurs="0"/>
                <xsd:element ref="ns2:PrimaryImageGen" minOccurs="0"/>
                <xsd:element ref="ns2:HandoffToMSDN" minOccurs="0"/>
                <xsd:element ref="ns2:InProjectListLookup" minOccurs="0"/>
                <xsd:element ref="ns2:TPInstallLocation" minOccurs="0"/>
                <xsd:element ref="ns2:InternalTagsTaxHTField0" minOccurs="0"/>
                <xsd:element ref="ns2:IntlLangReview" minOccurs="0"/>
                <xsd:element ref="ns2:IntlLangReviewer" minOccurs="0"/>
                <xsd:element ref="ns2:MarketSpecific" minOccurs="0"/>
                <xsd:element ref="ns2:LastCompleteVersionLookup" minOccurs="0"/>
                <xsd:element ref="ns2:LastHandOff" minOccurs="0"/>
                <xsd:element ref="ns2:LastModifiedDateTime" minOccurs="0"/>
                <xsd:element ref="ns2:LastPreviewErrorLookup" minOccurs="0"/>
                <xsd:element ref="ns2:LastPreviewResultLookup" minOccurs="0"/>
                <xsd:element ref="ns2:LastPreviewAttemptDateLookup" minOccurs="0"/>
                <xsd:element ref="ns2:LastPreviewedByLookup" minOccurs="0"/>
                <xsd:element ref="ns2:LastPreviewTimeLookup" minOccurs="0"/>
                <xsd:element ref="ns2:LastPreviewVersionLookup" minOccurs="0"/>
                <xsd:element ref="ns2:LastPublishErrorLookup" minOccurs="0"/>
                <xsd:element ref="ns2:LastPublishResultLookup" minOccurs="0"/>
                <xsd:element ref="ns2:LastPublishAttemptDateLookup" minOccurs="0"/>
                <xsd:element ref="ns2:LastPublishedByLookup" minOccurs="0"/>
                <xsd:element ref="ns2:LastPublishTimeLookup" minOccurs="0"/>
                <xsd:element ref="ns2:LastPublishVersionLookup" minOccurs="0"/>
                <xsd:element ref="ns2:TPLaunchHelpLinkType" minOccurs="0"/>
                <xsd:element ref="ns2:LegacyData" minOccurs="0"/>
                <xsd:element ref="ns2:TPLaunchHelpLink" minOccurs="0"/>
                <xsd:element ref="ns2:LocComments" minOccurs="0"/>
                <xsd:element ref="ns2:LocLastLocAttemptVersionLookup" minOccurs="0"/>
                <xsd:element ref="ns2:LocLastLocAttemptVersionTypeLookup" minOccurs="0"/>
                <xsd:element ref="ns2:LocManualTestRequired" minOccurs="0"/>
                <xsd:element ref="ns2:LocMarketGroupTiers2" minOccurs="0"/>
                <xsd:element ref="ns2:LocNewPublishedVersionLookup" minOccurs="0"/>
                <xsd:element ref="ns2:LocOverallHandbackStatusLookup" minOccurs="0"/>
                <xsd:element ref="ns2:LocOverallLocStatusLookup" minOccurs="0"/>
                <xsd:element ref="ns2:LocOverallPreviewStatusLookup" minOccurs="0"/>
                <xsd:element ref="ns2:LocOverallPublishStatusLookup" minOccurs="0"/>
                <xsd:element ref="ns2:IntlLocPriority" minOccurs="0"/>
                <xsd:element ref="ns2:LocProcessedForHandoffsLookup" minOccurs="0"/>
                <xsd:element ref="ns2:LocProcessedForMarketsLookup" minOccurs="0"/>
                <xsd:element ref="ns2:LocPublishedDependentAssetsLookup" minOccurs="0"/>
                <xsd:element ref="ns2:LocPublishedLinkedAssetsLookup" minOccurs="0"/>
                <xsd:element ref="ns2:LocRecommendedHandoff" minOccurs="0"/>
                <xsd:element ref="ns2:LocalizationTagsTaxHTField0" minOccurs="0"/>
                <xsd:element ref="ns2:MachineTranslated" minOccurs="0"/>
                <xsd:element ref="ns2:Manager" minOccurs="0"/>
                <xsd:element ref="ns2:Markets" minOccurs="0"/>
                <xsd:element ref="ns2:Milestone" minOccurs="0"/>
                <xsd:element ref="ns2:TPNamespace" minOccurs="0"/>
                <xsd:element ref="ns2:NumericId" minOccurs="0"/>
                <xsd:element ref="ns2:NumOfRatingsLookup" minOccurs="0"/>
                <xsd:element ref="ns2:OOCacheId" minOccurs="0"/>
                <xsd:element ref="ns2:OpenTemplate" minOccurs="0"/>
                <xsd:element ref="ns2:OriginAsset" minOccurs="0"/>
                <xsd:element ref="ns2:OriginalRelease" minOccurs="0"/>
                <xsd:element ref="ns2:OriginalSourceMarket" minOccurs="0"/>
                <xsd:element ref="ns2:OutputCachingOn" minOccurs="0"/>
                <xsd:element ref="ns2:ParentAssetId" minOccurs="0"/>
                <xsd:element ref="ns2:PlannedPubDate" minOccurs="0"/>
                <xsd:element ref="ns2:PolicheckWords" minOccurs="0"/>
                <xsd:element ref="ns2:BusinessGroup" minOccurs="0"/>
                <xsd:element ref="ns2:UAProjectedTotalWords" minOccurs="0"/>
                <xsd:element ref="ns2:Provider" minOccurs="0"/>
                <xsd:element ref="ns2:Providers" minOccurs="0"/>
                <xsd:element ref="ns2:PublishStatusLookup" minOccurs="0"/>
                <xsd:element ref="ns2:PublishTargets" minOccurs="0"/>
                <xsd:element ref="ns2:RecommendationsModifier" minOccurs="0"/>
                <xsd:element ref="ns2:ArtSampleDocs" minOccurs="0"/>
                <xsd:element ref="ns2:ScenarioTagsTaxHTField0" minOccurs="0"/>
                <xsd:element ref="ns2:ShowIn" minOccurs="0"/>
                <xsd:element ref="ns2:SourceTitle" minOccurs="0"/>
                <xsd:element ref="ns2:CSXSubmissionDate" minOccurs="0"/>
                <xsd:element ref="ns2:SubmitterId" minOccurs="0"/>
                <xsd:element ref="ns2:TaxCatchAll" minOccurs="0"/>
                <xsd:element ref="ns2:TaxCatchAllLabel" minOccurs="0"/>
                <xsd:element ref="ns2:TemplateStatus" minOccurs="0"/>
                <xsd:element ref="ns2:TemplateTemplateType" minOccurs="0"/>
                <xsd:element ref="ns2:ThumbnailAssetId" minOccurs="0"/>
                <xsd:element ref="ns2:TimesCloned" minOccurs="0"/>
                <xsd:element ref="ns2:TrustLevel" minOccurs="0"/>
                <xsd:element ref="ns2:UALocComments" minOccurs="0"/>
                <xsd:element ref="ns2:UALocRecommendation" minOccurs="0"/>
                <xsd:element ref="ns2:UANotes" minOccurs="0"/>
                <xsd:element ref="ns2:TPAppVersion" minOccurs="0"/>
                <xsd:element ref="ns2:VoteCount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873beb7-5857-4685-be1f-d57550cc96cc" elementFormDefault="qualified">
    <xsd:import namespace="http://schemas.microsoft.com/office/2006/documentManagement/types"/>
    <xsd:import namespace="http://schemas.microsoft.com/office/infopath/2007/PartnerControls"/>
    <xsd:element name="AcquiredFrom" ma:index="1" nillable="true" ma:displayName="Acquired From" ma:default="Internal MS" ma:internalName="AcquiredFrom" ma:readOnly="false">
      <xsd:simpleType>
        <xsd:restriction base="dms:Choice">
          <xsd:enumeration value="Internal MS"/>
          <xsd:enumeration value="Community"/>
          <xsd:enumeration value="MVP"/>
          <xsd:enumeration value="Publisher"/>
          <xsd:enumeration value="Partner"/>
          <xsd:enumeration value="None"/>
        </xsd:restriction>
      </xsd:simpleType>
    </xsd:element>
    <xsd:element name="UACurrentWords" ma:index="2" nillable="true" ma:displayName="Actual Word Count" ma:default="" ma:internalName="UACurrentWords" ma:readOnly="false">
      <xsd:simpleType>
        <xsd:restriction base="dms:Unknown"/>
      </xsd:simpleType>
    </xsd:element>
    <xsd:element name="TPApplication" ma:index="3" nillable="true" ma:displayName="Application to Open Template With" ma:default="" ma:internalName="TPApplication">
      <xsd:simpleType>
        <xsd:restriction base="dms:Text"/>
      </xsd:simpleType>
    </xsd:element>
    <xsd:element name="ApprovalLog" ma:index="4" nillable="true" ma:displayName="Approval Log" ma:default="" ma:hidden="true" ma:internalName="ApprovalLog" ma:readOnly="false">
      <xsd:simpleType>
        <xsd:restriction base="dms:Note"/>
      </xsd:simpleType>
    </xsd:element>
    <xsd:element name="ApprovalStatus" ma:index="5" nillable="true" ma:displayName="Approval Status" ma:default="InProgress" ma:internalName="ApprovalStatus" ma:readOnly="false">
      <xsd:simpleType>
        <xsd:restriction base="dms:Choice">
          <xsd:enumeration value="InProgress"/>
          <xsd:enumeration value="Rejected"/>
          <xsd:enumeration value="Questionable"/>
          <xsd:enumeration value="ApprovedAutomatic"/>
          <xsd:enumeration value="ApprovedManual"/>
          <xsd:enumeration value="On Hold"/>
          <xsd:enumeration value="Needs Review"/>
          <xsd:enumeration value="A Violation"/>
          <xsd:enumeration value="Unpublished Violation"/>
        </xsd:restriction>
      </xsd:simpleType>
    </xsd:element>
    <xsd:element name="AssetStart" ma:index="6" nillable="true" ma:displayName="Asset Begin Date" ma:default="[Today]" ma:internalName="AssetStart" ma:readOnly="false">
      <xsd:simpleType>
        <xsd:restriction base="dms:DateTime"/>
      </xsd:simpleType>
    </xsd:element>
    <xsd:element name="AssetExpire" ma:index="7" nillable="true" ma:displayName="Asset End Date" ma:default="2029-01-01T08:00:00Z" ma:format="DateTime" ma:internalName="AssetExpire" ma:readOnly="false">
      <xsd:simpleType>
        <xsd:restriction base="dms:DateTime"/>
      </xsd:simpleType>
    </xsd:element>
    <xsd:element name="AssetId" ma:index="8" nillable="true" ma:displayName="Asset ID" ma:default="" ma:indexed="true" ma:internalName="AssetId" ma:readOnly="false">
      <xsd:simpleType>
        <xsd:restriction base="dms:Text">
          <xsd:maxLength value="255"/>
        </xsd:restriction>
      </xsd:simpleType>
    </xsd:element>
    <xsd:element name="IsSearchable" ma:index="9" nillable="true" ma:displayName="Asset Searchable?" ma:default="true" ma:internalName="IsSearchable" ma:readOnly="false">
      <xsd:simpleType>
        <xsd:restriction base="dms:Boolean"/>
      </xsd:simpleType>
    </xsd:element>
    <xsd:element name="AssetType" ma:index="10" nillable="true" ma:displayName="Asset Type" ma:default="" ma:internalName="AssetType" ma:readOnly="false">
      <xsd:simpleType>
        <xsd:restriction base="dms:Unknown"/>
      </xsd:simpleType>
    </xsd:element>
    <xsd:element name="APAuthor" ma:index="11" nillable="true" ma:displayName="Author" ma:default="" ma:list="UserInfo" ma:internalName="APAuthor" ma:readOnly="fals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AverageRating" ma:index="12" nillable="true" ma:displayName="Average Rating" ma:internalName="AverageRating" ma:readOnly="false">
      <xsd:simpleType>
        <xsd:restriction base="dms:Text"/>
      </xsd:simpleType>
    </xsd:element>
    <xsd:element name="BlockPublish" ma:index="13" nillable="true" ma:displayName="Block from Publishing?" ma:default="" ma:internalName="BlockPublish" ma:readOnly="false">
      <xsd:simpleType>
        <xsd:restriction base="dms:Boolean"/>
      </xsd:simpleType>
    </xsd:element>
    <xsd:element name="BugNumber" ma:index="14" nillable="true" ma:displayName="Bug Number" ma:default="" ma:internalName="BugNumber" ma:readOnly="false">
      <xsd:simpleType>
        <xsd:restriction base="dms:Text"/>
      </xsd:simpleType>
    </xsd:element>
    <xsd:element name="CampaignTagsTaxHTField0" ma:index="16" nillable="true" ma:taxonomy="true" ma:internalName="CampaignTagsTaxHTField0" ma:taxonomyFieldName="CampaignTags" ma:displayName="Campaigns" ma:readOnly="false" ma:default="" ma:fieldId="{1df42cc3-2301-4f11-a52a-6ead923c29ed}" ma:taxonomyMulti="true" ma:sspId="8f79753a-75d3-41f5-8ca3-40b843941b4f" ma:termSetId="ca0e50d4-faa1-44ce-961e-bb1441c60e6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PClientViewer" ma:index="17" nillable="true" ma:displayName="Client Viewer" ma:default="" ma:internalName="TPClientViewer">
      <xsd:simpleType>
        <xsd:restriction base="dms:Text"/>
      </xsd:simpleType>
    </xsd:element>
    <xsd:element name="ClipArtFilename" ma:index="18" nillable="true" ma:displayName="Clip Art Name" ma:default="" ma:internalName="ClipArtFilename" ma:readOnly="false">
      <xsd:simpleType>
        <xsd:restriction base="dms:Text"/>
      </xsd:simpleType>
    </xsd:element>
    <xsd:element name="TPCommandLine" ma:index="19" nillable="true" ma:displayName="Command Line" ma:default="" ma:internalName="TPCommandLine">
      <xsd:simpleType>
        <xsd:restriction base="dms:Text"/>
      </xsd:simpleType>
    </xsd:element>
    <xsd:element name="TPComponent" ma:index="20" nillable="true" ma:displayName="Component" ma:default="" ma:internalName="TPComponent">
      <xsd:simpleType>
        <xsd:restriction base="dms:Text"/>
      </xsd:simpleType>
    </xsd:element>
    <xsd:element name="ContentItem" ma:index="21" nillable="true" ma:displayName="Content Item" ma:default="" ma:hidden="true" ma:internalName="ContentItem" ma:readOnly="false">
      <xsd:simpleType>
        <xsd:restriction base="dms:Unknown"/>
      </xsd:simpleType>
    </xsd:element>
    <xsd:element name="CrawlForDependencies" ma:index="23" nillable="true" ma:displayName="Crawl for Dependencies?" ma:default="true" ma:internalName="CrawlForDependencies" ma:readOnly="false">
      <xsd:simpleType>
        <xsd:restriction base="dms:Boolean"/>
      </xsd:simpleType>
    </xsd:element>
    <xsd:element name="CSXHash" ma:index="26" nillable="true" ma:displayName="CSX Hash" ma:default="" ma:indexed="true" ma:internalName="CSXHash" ma:readOnly="false">
      <xsd:simpleType>
        <xsd:restriction base="dms:Text"/>
      </xsd:simpleType>
    </xsd:element>
    <xsd:element name="CSXSubmissionMarket" ma:index="27" nillable="true" ma:displayName="CSX Submission Market" ma:default="" ma:list="{2FBD1B11-2ACE-4FDC-B5A3-635D4ADF6F1B}" ma:internalName="CSXSubmissionMarket" ma:readOnly="false" ma:showField="MarketName" ma:web="4873beb7-5857-4685-be1f-d57550cc96cc">
      <xsd:simpleType>
        <xsd:restriction base="dms:Lookup"/>
      </xsd:simpleType>
    </xsd:element>
    <xsd:element name="CSXUpdate" ma:index="28" nillable="true" ma:displayName="CSX Updated?" ma:default="false" ma:internalName="CSXUpdate" ma:readOnly="false">
      <xsd:simpleType>
        <xsd:restriction base="dms:Boolean"/>
      </xsd:simpleType>
    </xsd:element>
    <xsd:element name="IntlLangReviewDate" ma:index="29" nillable="true" ma:displayName="Date to Complete Intl QA" ma:default="" ma:internalName="IntlLangReviewDate" ma:readOnly="false">
      <xsd:simpleType>
        <xsd:restriction base="dms:DateTime"/>
      </xsd:simpleType>
    </xsd:element>
    <xsd:element name="IsDeleted" ma:index="30" nillable="true" ma:displayName="Deleted?" ma:default="" ma:internalName="IsDeleted" ma:readOnly="false">
      <xsd:simpleType>
        <xsd:restriction base="dms:Boolean"/>
      </xsd:simpleType>
    </xsd:element>
    <xsd:element name="APDescription" ma:index="31" nillable="true" ma:displayName="Description" ma:default="" ma:internalName="APDescription" ma:readOnly="false">
      <xsd:simpleType>
        <xsd:restriction base="dms:Note"/>
      </xsd:simpleType>
    </xsd:element>
    <xsd:element name="DirectSourceMarket" ma:index="32" nillable="true" ma:displayName="Direct Source Market Group" ma:default="" ma:internalName="DirectSourceMarket" ma:readOnly="false">
      <xsd:simpleType>
        <xsd:restriction base="dms:Text"/>
      </xsd:simpleType>
    </xsd:element>
    <xsd:element name="Downloads" ma:index="33" nillable="true" ma:displayName="Downloads" ma:default="0" ma:hidden="true" ma:internalName="Downloads" ma:readOnly="false">
      <xsd:simpleType>
        <xsd:restriction base="dms:Unknown"/>
      </xsd:simpleType>
    </xsd:element>
    <xsd:element name="DSATActionTaken" ma:index="34" nillable="true" ma:displayName="DSAT Action Taken" ma:default="" ma:internalName="DSATActionTaken" ma:readOnly="false">
      <xsd:simpleType>
        <xsd:restriction base="dms:Choice">
          <xsd:enumeration value="Best Bets"/>
          <xsd:enumeration value="Expire"/>
          <xsd:enumeration value="Hide"/>
          <xsd:enumeration value="None"/>
        </xsd:restriction>
      </xsd:simpleType>
    </xsd:element>
    <xsd:element name="APEditor" ma:index="35" nillable="true" ma:displayName="Editor" ma:default="" ma:list="UserInfo" ma:internalName="APEditor" ma:readOnly="fals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EditorialStatus" ma:index="36" nillable="true" ma:displayName="Editorial Status" ma:default="" ma:internalName="EditorialStatus" ma:readOnly="false">
      <xsd:simpleType>
        <xsd:restriction base="dms:Unknown"/>
      </xsd:simpleType>
    </xsd:element>
    <xsd:element name="EditorialTags" ma:index="37" nillable="true" ma:displayName="Editorial Tags" ma:default="" ma:internalName="EditorialTags">
      <xsd:simpleType>
        <xsd:restriction base="dms:Unknown"/>
      </xsd:simpleType>
    </xsd:element>
    <xsd:element name="TPExecutable" ma:index="38" nillable="true" ma:displayName="Executable" ma:default="" ma:internalName="TPExecutable">
      <xsd:simpleType>
        <xsd:restriction base="dms:Text"/>
      </xsd:simpleType>
    </xsd:element>
    <xsd:element name="FeatureTagsTaxHTField0" ma:index="40" nillable="true" ma:taxonomy="true" ma:internalName="FeatureTagsTaxHTField0" ma:taxonomyFieldName="FeatureTags" ma:displayName="Features" ma:readOnly="false" ma:default="" ma:fieldId="{7fc0d542-15c6-4882-a8e3-13bca44403fb}" ma:taxonomyMulti="true" ma:sspId="8f79753a-75d3-41f5-8ca3-40b843941b4f" ma:termSetId="f1ab6845-967d-4854-a0ba-4ec07f0f8113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PFriendlyName" ma:index="41" nillable="true" ma:displayName="Friendly Name" ma:default="" ma:internalName="TPFriendlyName">
      <xsd:simpleType>
        <xsd:restriction base="dms:Text"/>
      </xsd:simpleType>
    </xsd:element>
    <xsd:element name="FriendlyTitle" ma:index="42" nillable="true" ma:displayName="Friendly Title" ma:default="" ma:description="Shorter title to be used when displaying search results" ma:internalName="FriendlyTitle" ma:readOnly="false">
      <xsd:simpleType>
        <xsd:restriction base="dms:Text"/>
      </xsd:simpleType>
    </xsd:element>
    <xsd:element name="PrimaryImageGen" ma:index="43" nillable="true" ma:displayName="Generate Images?" ma:default="true" ma:internalName="PrimaryImageGen">
      <xsd:simpleType>
        <xsd:restriction base="dms:Boolean"/>
      </xsd:simpleType>
    </xsd:element>
    <xsd:element name="HandoffToMSDN" ma:index="44" nillable="true" ma:displayName="Handoff To MSDN Date" ma:default="" ma:internalName="HandoffToMSDN" ma:readOnly="false">
      <xsd:simpleType>
        <xsd:restriction base="dms:DateTime"/>
      </xsd:simpleType>
    </xsd:element>
    <xsd:element name="InProjectListLookup" ma:index="45" nillable="true" ma:displayName="InProjectListLookup" ma:list="{9E343742-310B-4684-A24C-1D137CB4B230}" ma:internalName="InProjectListLookup" ma:readOnly="true" ma:showField="InProjectLis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PInstallLocation" ma:index="46" nillable="true" ma:displayName="Install Location" ma:default="" ma:internalName="TPInstallLocation">
      <xsd:simpleType>
        <xsd:restriction base="dms:Text"/>
      </xsd:simpleType>
    </xsd:element>
    <xsd:element name="InternalTagsTaxHTField0" ma:index="48" nillable="true" ma:taxonomy="true" ma:internalName="InternalTagsTaxHTField0" ma:taxonomyFieldName="InternalTags" ma:displayName="Internal Tags" ma:readOnly="false" ma:default="" ma:fieldId="{1490b8a4-2706-41ec-b5e3-73176dccf34e}" ma:taxonomyMulti="true" ma:sspId="8f79753a-75d3-41f5-8ca3-40b843941b4f" ma:termSetId="82b6639e-f7fc-4c18-ad2d-003a6e707765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IntlLangReview" ma:index="49" nillable="true" ma:displayName="Intl Lang QA Review Required?" ma:default="" ma:internalName="IntlLangReview" ma:readOnly="false">
      <xsd:simpleType>
        <xsd:restriction base="dms:Boolean"/>
      </xsd:simpleType>
    </xsd:element>
    <xsd:element name="IntlLangReviewer" ma:index="50" nillable="true" ma:displayName="Intl Lang QA Reviewer" ma:default="" ma:internalName="IntlLangReviewer" ma:readOnly="false">
      <xsd:simpleType>
        <xsd:restriction base="dms:Text"/>
      </xsd:simpleType>
    </xsd:element>
    <xsd:element name="MarketSpecific" ma:index="51" nillable="true" ma:displayName="Is Market Specific?" ma:default="" ma:internalName="MarketSpecific" ma:readOnly="false">
      <xsd:simpleType>
        <xsd:restriction base="dms:Boolean"/>
      </xsd:simpleType>
    </xsd:element>
    <xsd:element name="LastCompleteVersionLookup" ma:index="52" nillable="true" ma:displayName="Last Complete Version Lookup" ma:default="" ma:list="{9E343742-310B-4684-A24C-1D137CB4B230}" ma:internalName="LastCompleteVersionLookup" ma:readOnly="true" ma:showField="LastComplete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HandOff" ma:index="53" nillable="true" ma:displayName="Last Hand-off" ma:default="" ma:internalName="LastHandOff" ma:readOnly="false">
      <xsd:simpleType>
        <xsd:restriction base="dms:DateTime"/>
      </xsd:simpleType>
    </xsd:element>
    <xsd:element name="LastModifiedDateTime" ma:index="54" nillable="true" ma:displayName="Last Modified Date" ma:default="" ma:internalName="LastModifiedDateTime" ma:readOnly="false">
      <xsd:simpleType>
        <xsd:restriction base="dms:DateTime"/>
      </xsd:simpleType>
    </xsd:element>
    <xsd:element name="LastPreviewErrorLookup" ma:index="55" nillable="true" ma:displayName="Last Preview Attempt Error" ma:default="" ma:list="{9E343742-310B-4684-A24C-1D137CB4B230}" ma:internalName="LastPreviewErrorLookup" ma:readOnly="true" ma:showField="LastPreviewError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ResultLookup" ma:index="56" nillable="true" ma:displayName="Last Preview Attempt Result" ma:default="" ma:list="{9E343742-310B-4684-A24C-1D137CB4B230}" ma:internalName="LastPreviewResultLookup" ma:readOnly="true" ma:showField="LastPreviewResul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AttemptDateLookup" ma:index="57" nillable="true" ma:displayName="Last Preview Attempted On" ma:default="" ma:list="{9E343742-310B-4684-A24C-1D137CB4B230}" ma:internalName="LastPreviewAttemptDateLookup" ma:readOnly="true" ma:showField="LastPreviewAttemptDat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edByLookup" ma:index="58" nillable="true" ma:displayName="Last Previewed By" ma:default="" ma:list="{9E343742-310B-4684-A24C-1D137CB4B230}" ma:internalName="LastPreviewedByLookup" ma:readOnly="true" ma:showField="LastPreviewedBy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TimeLookup" ma:index="59" nillable="true" ma:displayName="Last Previewed Date" ma:default="" ma:list="{9E343742-310B-4684-A24C-1D137CB4B230}" ma:internalName="LastPreviewTimeLookup" ma:readOnly="true" ma:showField="LastPreviewTi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VersionLookup" ma:index="60" nillable="true" ma:displayName="Last Previewed Version" ma:default="" ma:list="{9E343742-310B-4684-A24C-1D137CB4B230}" ma:internalName="LastPreviewVersionLookup" ma:readOnly="true" ma:showField="LastPreview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ErrorLookup" ma:index="61" nillable="true" ma:displayName="Last Publish Attempt Error" ma:default="" ma:list="{9E343742-310B-4684-A24C-1D137CB4B230}" ma:internalName="LastPublishErrorLookup" ma:readOnly="true" ma:showField="LastPublishError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ResultLookup" ma:index="62" nillable="true" ma:displayName="Last Publish Attempt Result" ma:default="" ma:list="{9E343742-310B-4684-A24C-1D137CB4B230}" ma:internalName="LastPublishResultLookup" ma:readOnly="true" ma:showField="LastPublishResul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AttemptDateLookup" ma:index="63" nillable="true" ma:displayName="Last Publish Attempted On" ma:default="" ma:list="{9E343742-310B-4684-A24C-1D137CB4B230}" ma:internalName="LastPublishAttemptDateLookup" ma:readOnly="true" ma:showField="LastPublishAttemptDat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edByLookup" ma:index="64" nillable="true" ma:displayName="Last Published By" ma:default="" ma:list="{9E343742-310B-4684-A24C-1D137CB4B230}" ma:internalName="LastPublishedByLookup" ma:readOnly="true" ma:showField="LastPublishedBy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TimeLookup" ma:index="65" nillable="true" ma:displayName="Last Published Date" ma:default="" ma:list="{9E343742-310B-4684-A24C-1D137CB4B230}" ma:internalName="LastPublishTimeLookup" ma:readOnly="true" ma:showField="LastPublishTi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VersionLookup" ma:index="66" nillable="true" ma:displayName="Last Published Version" ma:default="" ma:list="{9E343742-310B-4684-A24C-1D137CB4B230}" ma:internalName="LastPublishVersionLookup" ma:readOnly="true" ma:showField="LastPublish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PLaunchHelpLinkType" ma:index="67" nillable="true" ma:displayName="Launch Help Link Type" ma:default="Template" ma:internalName="TPLaunchHelpLinkType">
      <xsd:simpleType>
        <xsd:restriction base="dms:Choice">
          <xsd:enumeration value="Template"/>
          <xsd:enumeration value="Training"/>
          <xsd:enumeration value="URL"/>
          <xsd:enumeration value="None"/>
        </xsd:restriction>
      </xsd:simpleType>
    </xsd:element>
    <xsd:element name="LegacyData" ma:index="68" nillable="true" ma:displayName="Legacy Data" ma:default="" ma:internalName="LegacyData" ma:readOnly="false">
      <xsd:simpleType>
        <xsd:restriction base="dms:Note"/>
      </xsd:simpleType>
    </xsd:element>
    <xsd:element name="TPLaunchHelpLink" ma:index="69" nillable="true" ma:displayName="Link to Launch Help Topic" ma:default="" ma:internalName="TPLaunchHelpLink">
      <xsd:simpleType>
        <xsd:restriction base="dms:Text"/>
      </xsd:simpleType>
    </xsd:element>
    <xsd:element name="LocComments" ma:index="70" nillable="true" ma:displayName="Loc Approval Comments" ma:default="" ma:internalName="LocComments" ma:readOnly="false">
      <xsd:simpleType>
        <xsd:restriction base="dms:Note"/>
      </xsd:simpleType>
    </xsd:element>
    <xsd:element name="LocLastLocAttemptVersionLookup" ma:index="71" nillable="true" ma:displayName="Loc Last Loc Attempt Version" ma:default="" ma:list="{7DD1DCEC-E449-43D3-891F-7DC62F62AD21}" ma:internalName="LocLastLocAttemptVersionLookup" ma:readOnly="false" ma:showField="LastLocAttemptVersion" ma:web="4873beb7-5857-4685-be1f-d57550cc96cc">
      <xsd:simpleType>
        <xsd:restriction base="dms:Lookup"/>
      </xsd:simpleType>
    </xsd:element>
    <xsd:element name="LocLastLocAttemptVersionTypeLookup" ma:index="72" nillable="true" ma:displayName="Loc Last Loc Attempt Version Type" ma:default="" ma:list="{7DD1DCEC-E449-43D3-891F-7DC62F62AD21}" ma:internalName="LocLastLocAttemptVersionTypeLookup" ma:readOnly="true" ma:showField="LastLocAttemptVersionType" ma:web="4873beb7-5857-4685-be1f-d57550cc96cc">
      <xsd:simpleType>
        <xsd:restriction base="dms:Lookup"/>
      </xsd:simpleType>
    </xsd:element>
    <xsd:element name="LocManualTestRequired" ma:index="73" nillable="true" ma:displayName="Loc Manual Test Required" ma:default="" ma:internalName="LocManualTestRequired" ma:readOnly="false">
      <xsd:simpleType>
        <xsd:restriction base="dms:Boolean"/>
      </xsd:simpleType>
    </xsd:element>
    <xsd:element name="LocMarketGroupTiers2" ma:index="74" nillable="true" ma:displayName="Loc Market Group Tiers" ma:internalName="LocMarketGroupTiers2" ma:readOnly="false">
      <xsd:simpleType>
        <xsd:restriction base="dms:Unknown"/>
      </xsd:simpleType>
    </xsd:element>
    <xsd:element name="LocNewPublishedVersionLookup" ma:index="75" nillable="true" ma:displayName="Loc New Published Version Lookup" ma:default="" ma:list="{7DD1DCEC-E449-43D3-891F-7DC62F62AD21}" ma:internalName="LocNewPublishedVersionLookup" ma:readOnly="true" ma:showField="NewPublishedVersion" ma:web="4873beb7-5857-4685-be1f-d57550cc96cc">
      <xsd:simpleType>
        <xsd:restriction base="dms:Lookup"/>
      </xsd:simpleType>
    </xsd:element>
    <xsd:element name="LocOverallHandbackStatusLookup" ma:index="76" nillable="true" ma:displayName="Loc Overall Handback Status" ma:default="" ma:list="{7DD1DCEC-E449-43D3-891F-7DC62F62AD21}" ma:internalName="LocOverallHandbackStatusLookup" ma:readOnly="true" ma:showField="OverallHandbackStatus" ma:web="4873beb7-5857-4685-be1f-d57550cc96cc">
      <xsd:simpleType>
        <xsd:restriction base="dms:Lookup"/>
      </xsd:simpleType>
    </xsd:element>
    <xsd:element name="LocOverallLocStatusLookup" ma:index="77" nillable="true" ma:displayName="Loc Overall Localize Status" ma:default="" ma:list="{7DD1DCEC-E449-43D3-891F-7DC62F62AD21}" ma:internalName="LocOverallLocStatusLookup" ma:readOnly="true" ma:showField="OverallLocStatus" ma:web="4873beb7-5857-4685-be1f-d57550cc96cc">
      <xsd:simpleType>
        <xsd:restriction base="dms:Lookup"/>
      </xsd:simpleType>
    </xsd:element>
    <xsd:element name="LocOverallPreviewStatusLookup" ma:index="78" nillable="true" ma:displayName="Loc Overall Preview Status" ma:default="" ma:list="{7DD1DCEC-E449-43D3-891F-7DC62F62AD21}" ma:internalName="LocOverallPreviewStatusLookup" ma:readOnly="true" ma:showField="OverallPreviewStatus" ma:web="4873beb7-5857-4685-be1f-d57550cc96cc">
      <xsd:simpleType>
        <xsd:restriction base="dms:Lookup"/>
      </xsd:simpleType>
    </xsd:element>
    <xsd:element name="LocOverallPublishStatusLookup" ma:index="79" nillable="true" ma:displayName="Loc Overall Publish Status" ma:default="" ma:list="{7DD1DCEC-E449-43D3-891F-7DC62F62AD21}" ma:internalName="LocOverallPublishStatusLookup" ma:readOnly="true" ma:showField="OverallPublishStatus" ma:web="4873beb7-5857-4685-be1f-d57550cc96cc">
      <xsd:simpleType>
        <xsd:restriction base="dms:Lookup"/>
      </xsd:simpleType>
    </xsd:element>
    <xsd:element name="IntlLocPriority" ma:index="80" nillable="true" ma:displayName="Loc Priority" ma:default="" ma:internalName="IntlLocPriority" ma:readOnly="false">
      <xsd:simpleType>
        <xsd:restriction base="dms:Unknown"/>
      </xsd:simpleType>
    </xsd:element>
    <xsd:element name="LocProcessedForHandoffsLookup" ma:index="81" nillable="true" ma:displayName="Loc Processed For Handoffs" ma:default="" ma:list="{7DD1DCEC-E449-43D3-891F-7DC62F62AD21}" ma:internalName="LocProcessedForHandoffsLookup" ma:readOnly="true" ma:showField="ProcessedForHandoffs" ma:web="4873beb7-5857-4685-be1f-d57550cc96cc">
      <xsd:simpleType>
        <xsd:restriction base="dms:Lookup"/>
      </xsd:simpleType>
    </xsd:element>
    <xsd:element name="LocProcessedForMarketsLookup" ma:index="82" nillable="true" ma:displayName="Loc Processed For Markets" ma:default="" ma:list="{7DD1DCEC-E449-43D3-891F-7DC62F62AD21}" ma:internalName="LocProcessedForMarketsLookup" ma:readOnly="true" ma:showField="ProcessedForMarkets" ma:web="4873beb7-5857-4685-be1f-d57550cc96cc">
      <xsd:simpleType>
        <xsd:restriction base="dms:Lookup"/>
      </xsd:simpleType>
    </xsd:element>
    <xsd:element name="LocPublishedDependentAssetsLookup" ma:index="83" nillable="true" ma:displayName="Loc Published Dependent Assets" ma:default="" ma:list="{7DD1DCEC-E449-43D3-891F-7DC62F62AD21}" ma:internalName="LocPublishedDependentAssetsLookup" ma:readOnly="true" ma:showField="PublishedDependentAssets" ma:web="4873beb7-5857-4685-be1f-d57550cc96cc">
      <xsd:simpleType>
        <xsd:restriction base="dms:Lookup"/>
      </xsd:simpleType>
    </xsd:element>
    <xsd:element name="LocPublishedLinkedAssetsLookup" ma:index="84" nillable="true" ma:displayName="Loc Published Linked Assets" ma:default="" ma:list="{7DD1DCEC-E449-43D3-891F-7DC62F62AD21}" ma:internalName="LocPublishedLinkedAssetsLookup" ma:readOnly="true" ma:showField="PublishedLinkedAssets" ma:web="4873beb7-5857-4685-be1f-d57550cc96cc">
      <xsd:simpleType>
        <xsd:restriction base="dms:Lookup"/>
      </xsd:simpleType>
    </xsd:element>
    <xsd:element name="LocRecommendedHandoff" ma:index="85" nillable="true" ma:displayName="Loc Recommended Handoff" ma:default="" ma:indexed="true" ma:internalName="LocRecommendedHandoff" ma:readOnly="false">
      <xsd:simpleType>
        <xsd:restriction base="dms:Text"/>
      </xsd:simpleType>
    </xsd:element>
    <xsd:element name="LocalizationTagsTaxHTField0" ma:index="87" nillable="true" ma:taxonomy="true" ma:internalName="LocalizationTagsTaxHTField0" ma:taxonomyFieldName="LocalizationTags" ma:displayName="Localization Tags" ma:readOnly="false" ma:default="" ma:fieldId="{00f02cb3-2c7c-424a-9c61-10e9b6878429}" ma:taxonomyMulti="true" ma:sspId="8f79753a-75d3-41f5-8ca3-40b843941b4f" ma:termSetId="5b7703a5-8e8b-4b58-8b31-1cea35331da3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MachineTranslated" ma:index="88" nillable="true" ma:displayName="Machine Translated" ma:default="" ma:internalName="MachineTranslated" ma:readOnly="false">
      <xsd:simpleType>
        <xsd:restriction base="dms:Boolean"/>
      </xsd:simpleType>
    </xsd:element>
    <xsd:element name="Manager" ma:index="89" nillable="true" ma:displayName="Manager" ma:hidden="true" ma:internalName="Manager" ma:readOnly="false">
      <xsd:simpleType>
        <xsd:restriction base="dms:Text"/>
      </xsd:simpleType>
    </xsd:element>
    <xsd:element name="Markets" ma:index="90" nillable="true" ma:displayName="Markets" ma:default="" ma:description="Leave blank to show in all markets" ma:list="{2FBD1B11-2ACE-4FDC-B5A3-635D4ADF6F1B}" ma:internalName="Markets" ma:readOnly="false" ma:showField="MarketNa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Milestone" ma:index="91" nillable="true" ma:displayName="Milestone" ma:default="" ma:internalName="Milestone" ma:readOnly="false">
      <xsd:simpleType>
        <xsd:restriction base="dms:Unknown"/>
      </xsd:simpleType>
    </xsd:element>
    <xsd:element name="TPNamespace" ma:index="94" nillable="true" ma:displayName="Namespace" ma:default="" ma:internalName="TPNamespace">
      <xsd:simpleType>
        <xsd:restriction base="dms:Text"/>
      </xsd:simpleType>
    </xsd:element>
    <xsd:element name="NumericId" ma:index="95" nillable="true" ma:displayName="Numeric ID" ma:default="" ma:indexed="true" ma:internalName="NumericId" ma:readOnly="false">
      <xsd:simpleType>
        <xsd:restriction base="dms:Number"/>
      </xsd:simpleType>
    </xsd:element>
    <xsd:element name="NumOfRatingsLookup" ma:index="96" nillable="true" ma:displayName="NumOfRatings" ma:default="" ma:list="{9E343742-310B-4684-A24C-1D137CB4B230}" ma:internalName="NumOfRatingsLookup" ma:readOnly="true" ma:showField="NumOfRatings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OOCacheId" ma:index="97" nillable="true" ma:displayName="OOCacheId" ma:internalName="OOCacheId" ma:readOnly="false">
      <xsd:simpleType>
        <xsd:restriction base="dms:Text"/>
      </xsd:simpleType>
    </xsd:element>
    <xsd:element name="OpenTemplate" ma:index="98" nillable="true" ma:displayName="Open Template" ma:default="true" ma:internalName="OpenTemplate">
      <xsd:simpleType>
        <xsd:restriction base="dms:Boolean"/>
      </xsd:simpleType>
    </xsd:element>
    <xsd:element name="OriginAsset" ma:index="99" nillable="true" ma:displayName="Origin Asset" ma:default="" ma:internalName="OriginAsset" ma:readOnly="false">
      <xsd:simpleType>
        <xsd:restriction base="dms:Text"/>
      </xsd:simpleType>
    </xsd:element>
    <xsd:element name="OriginalRelease" ma:index="100" nillable="true" ma:displayName="Original Release" ma:default="15" ma:internalName="OriginalRelease" ma:readOnly="false">
      <xsd:simpleType>
        <xsd:restriction base="dms:Choice">
          <xsd:enumeration value="14"/>
          <xsd:enumeration value="15"/>
          <xsd:enumeration value="16"/>
        </xsd:restriction>
      </xsd:simpleType>
    </xsd:element>
    <xsd:element name="OriginalSourceMarket" ma:index="101" nillable="true" ma:displayName="Original Source Market Group" ma:default="" ma:internalName="OriginalSourceMarket" ma:readOnly="false">
      <xsd:simpleType>
        <xsd:restriction base="dms:Text"/>
      </xsd:simpleType>
    </xsd:element>
    <xsd:element name="OutputCachingOn" ma:index="102" nillable="true" ma:displayName="Output Caching" ma:default="true" ma:hidden="true" ma:internalName="OutputCachingOn" ma:readOnly="false">
      <xsd:simpleType>
        <xsd:restriction base="dms:Boolean"/>
      </xsd:simpleType>
    </xsd:element>
    <xsd:element name="ParentAssetId" ma:index="103" nillable="true" ma:displayName="Parent Asset Id" ma:default="" ma:internalName="ParentAssetId" ma:readOnly="false">
      <xsd:simpleType>
        <xsd:restriction base="dms:Text"/>
      </xsd:simpleType>
    </xsd:element>
    <xsd:element name="PlannedPubDate" ma:index="104" nillable="true" ma:displayName="Planned Publish Date" ma:default="" ma:indexed="true" ma:internalName="PlannedPubDate" ma:readOnly="false">
      <xsd:simpleType>
        <xsd:restriction base="dms:DateTime"/>
      </xsd:simpleType>
    </xsd:element>
    <xsd:element name="PolicheckWords" ma:index="105" nillable="true" ma:displayName="Policheck Words" ma:default="" ma:internalName="PolicheckWords" ma:readOnly="false">
      <xsd:simpleType>
        <xsd:restriction base="dms:Text"/>
      </xsd:simpleType>
    </xsd:element>
    <xsd:element name="BusinessGroup" ma:index="106" nillable="true" ma:displayName="Product Division Owner" ma:default="" ma:internalName="BusinessGroup" ma:readOnly="false">
      <xsd:simpleType>
        <xsd:restriction base="dms:Unknown"/>
      </xsd:simpleType>
    </xsd:element>
    <xsd:element name="UAProjectedTotalWords" ma:index="107" nillable="true" ma:displayName="Projected Word Count" ma:default="" ma:internalName="UAProjectedTotalWords" ma:readOnly="false">
      <xsd:simpleType>
        <xsd:restriction base="dms:Unknown"/>
      </xsd:simpleType>
    </xsd:element>
    <xsd:element name="Provider" ma:index="108" nillable="true" ma:displayName="Provider" ma:default="" ma:internalName="Provider" ma:readOnly="false">
      <xsd:simpleType>
        <xsd:restriction base="dms:Unknown"/>
      </xsd:simpleType>
    </xsd:element>
    <xsd:element name="Providers" ma:index="109" nillable="true" ma:displayName="Providers" ma:default="" ma:internalName="Providers">
      <xsd:simpleType>
        <xsd:restriction base="dms:Unknown"/>
      </xsd:simpleType>
    </xsd:element>
    <xsd:element name="PublishStatusLookup" ma:index="110" nillable="true" ma:displayName="Publish Status" ma:default="" ma:list="{9E343742-310B-4684-A24C-1D137CB4B230}" ma:internalName="PublishStatusLookup" ma:readOnly="false" ma:showField="PublishStatus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PublishTargets" ma:index="111" nillable="true" ma:displayName="Publish Target" ma:default="OfficeOnlineVNext" ma:internalName="PublishTargets" ma:readOnly="false">
      <xsd:simpleType>
        <xsd:restriction base="dms:Unknown"/>
      </xsd:simpleType>
    </xsd:element>
    <xsd:element name="RecommendationsModifier" ma:index="112" nillable="true" ma:displayName="Recommendations Modifier" ma:default="" ma:internalName="RecommendationsModifier" ma:readOnly="false">
      <xsd:simpleType>
        <xsd:restriction base="dms:Number"/>
      </xsd:simpleType>
    </xsd:element>
    <xsd:element name="ArtSampleDocs" ma:index="113" nillable="true" ma:displayName="Sample Docs" ma:default="" ma:hidden="true" ma:internalName="ArtSampleDocs" ma:readOnly="false">
      <xsd:simpleType>
        <xsd:restriction base="dms:Text"/>
      </xsd:simpleType>
    </xsd:element>
    <xsd:element name="ScenarioTagsTaxHTField0" ma:index="115" nillable="true" ma:taxonomy="true" ma:internalName="ScenarioTagsTaxHTField0" ma:taxonomyFieldName="ScenarioTags" ma:displayName="Scenarios" ma:readOnly="false" ma:default="" ma:fieldId="{93aef74d-6c78-4815-8310-51477dceeccc}" ma:taxonomyMulti="true" ma:sspId="8f79753a-75d3-41f5-8ca3-40b843941b4f" ma:termSetId="4b7d5f16-e2f2-4fc0-bab3-6e8b931e57d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ShowIn" ma:index="117" nillable="true" ma:displayName="Show In" ma:default="Show everywhere" ma:internalName="ShowIn" ma:readOnly="false">
      <xsd:simpleType>
        <xsd:restriction base="dms:Choice">
          <xsd:enumeration value="Hide on web"/>
          <xsd:enumeration value="On Web no search"/>
          <xsd:enumeration value="Show everywhere"/>
          <xsd:enumeration value="Special use only"/>
        </xsd:restriction>
      </xsd:simpleType>
    </xsd:element>
    <xsd:element name="SourceTitle" ma:index="118" nillable="true" ma:displayName="Source Title" ma:default="" ma:indexed="true" ma:internalName="SourceTitle" ma:readOnly="false">
      <xsd:simpleType>
        <xsd:restriction base="dms:Text"/>
      </xsd:simpleType>
    </xsd:element>
    <xsd:element name="CSXSubmissionDate" ma:index="119" nillable="true" ma:displayName="Submission Date" ma:default="" ma:internalName="CSXSubmissionDate" ma:readOnly="false">
      <xsd:simpleType>
        <xsd:restriction base="dms:DateTime"/>
      </xsd:simpleType>
    </xsd:element>
    <xsd:element name="SubmitterId" ma:index="120" nillable="true" ma:displayName="Submitter ID" ma:default="" ma:internalName="SubmitterId" ma:readOnly="false">
      <xsd:simpleType>
        <xsd:restriction base="dms:Text"/>
      </xsd:simpleType>
    </xsd:element>
    <xsd:element name="TaxCatchAll" ma:index="121" nillable="true" ma:displayName="Taxonomy Catch All Column" ma:hidden="true" ma:list="{530f955b-6704-4601-bd83-f81d87f1e440}" ma:internalName="TaxCatchAll" ma:showField="CatchAllData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Label" ma:index="122" nillable="true" ma:displayName="Taxonomy Catch All Column1" ma:hidden="true" ma:list="{530f955b-6704-4601-bd83-f81d87f1e440}" ma:internalName="TaxCatchAllLabel" ma:readOnly="true" ma:showField="CatchAllDataLabel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emplateStatus" ma:index="123" nillable="true" ma:displayName="Template Status" ma:default="" ma:internalName="TemplateStatus">
      <xsd:simpleType>
        <xsd:restriction base="dms:Unknown"/>
      </xsd:simpleType>
    </xsd:element>
    <xsd:element name="TemplateTemplateType" ma:index="124" nillable="true" ma:displayName="Template Type" ma:default="" ma:internalName="TemplateTemplateType">
      <xsd:simpleType>
        <xsd:restriction base="dms:Unknown"/>
      </xsd:simpleType>
    </xsd:element>
    <xsd:element name="ThumbnailAssetId" ma:index="125" nillable="true" ma:displayName="Thumbnail Image Asset" ma:default="" ma:internalName="ThumbnailAssetId" ma:readOnly="false">
      <xsd:simpleType>
        <xsd:restriction base="dms:Text"/>
      </xsd:simpleType>
    </xsd:element>
    <xsd:element name="TimesCloned" ma:index="126" nillable="true" ma:displayName="Times Cloned" ma:default="" ma:internalName="TimesCloned" ma:readOnly="false">
      <xsd:simpleType>
        <xsd:restriction base="dms:Number"/>
      </xsd:simpleType>
    </xsd:element>
    <xsd:element name="TrustLevel" ma:index="128" nillable="true" ma:displayName="Trust Level" ma:default="1 Microsoft Managed Content" ma:internalName="TrustLevel" ma:readOnly="false">
      <xsd:simpleType>
        <xsd:restriction base="dms:Unknown"/>
      </xsd:simpleType>
    </xsd:element>
    <xsd:element name="UALocComments" ma:index="129" nillable="true" ma:displayName="UA Loc Comments" ma:default="" ma:internalName="UALocComments" ma:readOnly="false">
      <xsd:simpleType>
        <xsd:restriction base="dms:Note"/>
      </xsd:simpleType>
    </xsd:element>
    <xsd:element name="UALocRecommendation" ma:index="130" nillable="true" ma:displayName="UA Loc Recommendation" ma:default="Localize" ma:internalName="UALocRecommendation" ma:readOnly="false">
      <xsd:simpleType>
        <xsd:restriction base="dms:Choice">
          <xsd:enumeration value="Localize"/>
          <xsd:enumeration value="Never Localize"/>
          <xsd:enumeration value="Priority Localize"/>
        </xsd:restriction>
      </xsd:simpleType>
    </xsd:element>
    <xsd:element name="UANotes" ma:index="131" nillable="true" ma:displayName="UA Notes" ma:default="" ma:internalName="UANotes" ma:readOnly="false">
      <xsd:simpleType>
        <xsd:restriction base="dms:Note"/>
      </xsd:simpleType>
    </xsd:element>
    <xsd:element name="TPAppVersion" ma:index="132" nillable="true" ma:displayName="Version" ma:default="" ma:internalName="TPAppVersion">
      <xsd:simpleType>
        <xsd:restriction base="dms:Text"/>
      </xsd:simpleType>
    </xsd:element>
    <xsd:element name="VoteCount" ma:index="133" nillable="true" ma:displayName="Vote Count" ma:default="" ma:internalName="VoteCount" ma:readOnly="fals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22" ma:displayName="Content Type"/>
        <xsd:element ref="dc:title" minOccurs="0" maxOccurs="1" ma:index="127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00E41224-0370-4595-877C-23316CD80004}">
  <ds:schemaRefs>
    <ds:schemaRef ds:uri="http://purl.org/dc/terms/"/>
    <ds:schemaRef ds:uri="http://schemas.openxmlformats.org/package/2006/metadata/core-properties"/>
    <ds:schemaRef ds:uri="http://schemas.microsoft.com/office/2006/metadata/properties"/>
    <ds:schemaRef ds:uri="http://www.w3.org/XML/1998/namespace"/>
    <ds:schemaRef ds:uri="http://schemas.microsoft.com/office/2006/documentManagement/types"/>
    <ds:schemaRef ds:uri="http://purl.org/dc/elements/1.1/"/>
    <ds:schemaRef ds:uri="http://schemas.microsoft.com/office/infopath/2007/PartnerControls"/>
    <ds:schemaRef ds:uri="4873beb7-5857-4685-be1f-d57550cc96cc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22CCB507-0646-4A50-A4F7-7F385079D58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873beb7-5857-4685-be1f-d57550cc96c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74228E6B-D70C-44BB-A81F-A245495F612B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tf02895261</Template>
  <TotalTime>0</TotalTime>
  <Words>6571</Words>
  <Application>Microsoft Office PowerPoint</Application>
  <PresentationFormat>Произвольный</PresentationFormat>
  <Paragraphs>252</Paragraphs>
  <Slides>43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43</vt:i4>
      </vt:variant>
    </vt:vector>
  </HeadingPairs>
  <TitlesOfParts>
    <vt:vector size="44" baseType="lpstr">
      <vt:lpstr>tf02895261</vt:lpstr>
      <vt:lpstr>ФІЗИЧНА РЕАБІЛІТАЦІЯ ПРИ ОСТЕОПОРОЗАХ</vt:lpstr>
      <vt:lpstr>Остеопороз - "мовчазна епідемія ХХІ століття"</vt:lpstr>
      <vt:lpstr>Види остеопорозу:</vt:lpstr>
      <vt:lpstr>Фактори ризику розвитку остеопорозу</vt:lpstr>
      <vt:lpstr>Презентация PowerPoint</vt:lpstr>
      <vt:lpstr>Презентация PowerPoint</vt:lpstr>
      <vt:lpstr>Презентация PowerPoint</vt:lpstr>
      <vt:lpstr>Презентация PowerPoint</vt:lpstr>
      <vt:lpstr>Фактори ризику розвитку вторинного остеопорозу</vt:lpstr>
      <vt:lpstr>Презентация PowerPoint</vt:lpstr>
      <vt:lpstr>Патогенез остеопорозу</vt:lpstr>
      <vt:lpstr>Клінічна картина остеопорозу</vt:lpstr>
      <vt:lpstr>Презентация PowerPoint</vt:lpstr>
      <vt:lpstr>Презентация PowerPoint</vt:lpstr>
      <vt:lpstr>Діагностика остеопорозу</vt:lpstr>
      <vt:lpstr>Профілактика остеопорозу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Принципи лікування і фізичної реабілітації при остеопорозі</vt:lpstr>
      <vt:lpstr>Ортопедичне лікування</vt:lpstr>
      <vt:lpstr>Фізіотерапія при остеопорозі</vt:lpstr>
      <vt:lpstr>Природна фізіотерапія</vt:lpstr>
      <vt:lpstr>Презентация PowerPoint</vt:lpstr>
      <vt:lpstr>Презентация PowerPoint</vt:lpstr>
      <vt:lpstr>Презентация PowerPoint</vt:lpstr>
      <vt:lpstr>Лікувальна фізкультура при остеопорозі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Йога при остеопорозі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Дякую за увагу!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2017-05-22T17:24:20Z</dcterms:created>
  <dcterms:modified xsi:type="dcterms:W3CDTF">2020-05-18T00:36:31Z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nternalTags">
    <vt:lpwstr/>
  </property>
  <property fmtid="{D5CDD505-2E9C-101B-9397-08002B2CF9AE}" pid="3" name="ContentTypeId">
    <vt:lpwstr>0x0101006EDDDB5EE6D98C44930B742096920B300400F5B6D36B3EF94B4E9A635CDF2A18F5B8</vt:lpwstr>
  </property>
  <property fmtid="{D5CDD505-2E9C-101B-9397-08002B2CF9AE}" pid="4" name="FeatureTags">
    <vt:lpwstr/>
  </property>
  <property fmtid="{D5CDD505-2E9C-101B-9397-08002B2CF9AE}" pid="5" name="LocalizationTags">
    <vt:lpwstr/>
  </property>
  <property fmtid="{D5CDD505-2E9C-101B-9397-08002B2CF9AE}" pid="6" name="ScenarioTags">
    <vt:lpwstr/>
  </property>
  <property fmtid="{D5CDD505-2E9C-101B-9397-08002B2CF9AE}" pid="7" name="CampaignTags">
    <vt:lpwstr/>
  </property>
</Properties>
</file>